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09" r:id="rId1"/>
  </p:sldMasterIdLst>
  <p:notesMasterIdLst>
    <p:notesMasterId r:id="rId59"/>
  </p:notesMasterIdLst>
  <p:sldIdLst>
    <p:sldId id="256" r:id="rId2"/>
    <p:sldId id="257" r:id="rId3"/>
    <p:sldId id="314"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82" r:id="rId22"/>
    <p:sldId id="274" r:id="rId23"/>
    <p:sldId id="277" r:id="rId24"/>
    <p:sldId id="278" r:id="rId25"/>
    <p:sldId id="279" r:id="rId26"/>
    <p:sldId id="280" r:id="rId27"/>
    <p:sldId id="281" r:id="rId28"/>
    <p:sldId id="287" r:id="rId29"/>
    <p:sldId id="315" r:id="rId30"/>
    <p:sldId id="316" r:id="rId31"/>
    <p:sldId id="317" r:id="rId32"/>
    <p:sldId id="292" r:id="rId33"/>
    <p:sldId id="293" r:id="rId34"/>
    <p:sldId id="294" r:id="rId35"/>
    <p:sldId id="296" r:id="rId36"/>
    <p:sldId id="298" r:id="rId37"/>
    <p:sldId id="297" r:id="rId38"/>
    <p:sldId id="322" r:id="rId39"/>
    <p:sldId id="300" r:id="rId40"/>
    <p:sldId id="307" r:id="rId41"/>
    <p:sldId id="301" r:id="rId42"/>
    <p:sldId id="302" r:id="rId43"/>
    <p:sldId id="320" r:id="rId44"/>
    <p:sldId id="318" r:id="rId45"/>
    <p:sldId id="319" r:id="rId46"/>
    <p:sldId id="303" r:id="rId47"/>
    <p:sldId id="304" r:id="rId48"/>
    <p:sldId id="310" r:id="rId49"/>
    <p:sldId id="313" r:id="rId50"/>
    <p:sldId id="306" r:id="rId51"/>
    <p:sldId id="309" r:id="rId52"/>
    <p:sldId id="308" r:id="rId53"/>
    <p:sldId id="311" r:id="rId54"/>
    <p:sldId id="305" r:id="rId55"/>
    <p:sldId id="312" r:id="rId56"/>
    <p:sldId id="321" r:id="rId57"/>
    <p:sldId id="285" r:id="rId58"/>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49" autoAdjust="0"/>
    <p:restoredTop sz="94596" autoAdjust="0"/>
  </p:normalViewPr>
  <p:slideViewPr>
    <p:cSldViewPr>
      <p:cViewPr varScale="1">
        <p:scale>
          <a:sx n="142" d="100"/>
          <a:sy n="142" d="100"/>
        </p:scale>
        <p:origin x="1744" y="168"/>
      </p:cViewPr>
      <p:guideLst>
        <p:guide orient="horz" pos="2160"/>
        <p:guide pos="2880"/>
      </p:guideLst>
    </p:cSldViewPr>
  </p:slideViewPr>
  <p:outlineViewPr>
    <p:cViewPr>
      <p:scale>
        <a:sx n="33" d="100"/>
        <a:sy n="33" d="100"/>
      </p:scale>
      <p:origin x="0" y="3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00F614-D6D8-450B-AF0B-A895387FB9F7}" type="datetimeFigureOut">
              <a:rPr lang="de-DE" smtClean="0"/>
              <a:pPr/>
              <a:t>17.01.21</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F9EB61-4F6B-4320-A308-8288AC8FFEB6}" type="slidenum">
              <a:rPr lang="de-DE" smtClean="0"/>
              <a:pPr/>
              <a:t>‹Nr.›</a:t>
            </a:fld>
            <a:endParaRPr lang="de-D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3" name="Rechteck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hteck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hteck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hteck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hteck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Abgerundetes Rechteck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Abgerundetes Rechteck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hteck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hteck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hteck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hteck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el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de-DE"/>
              <a:t>Titelmasterformat durch Klicken bearbeiten</a:t>
            </a:r>
            <a:endParaRPr kumimoji="0" lang="en-US"/>
          </a:p>
        </p:txBody>
      </p:sp>
      <p:sp>
        <p:nvSpPr>
          <p:cNvPr id="9" name="Untertitel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de-DE"/>
              <a:t>Formatvorlage des Untertitelmasters durch Klicken bearbeiten</a:t>
            </a:r>
            <a:endParaRPr kumimoji="0" lang="en-US"/>
          </a:p>
        </p:txBody>
      </p:sp>
      <p:sp>
        <p:nvSpPr>
          <p:cNvPr id="28" name="Datumsplatzhalter 27"/>
          <p:cNvSpPr>
            <a:spLocks noGrp="1"/>
          </p:cNvSpPr>
          <p:nvPr>
            <p:ph type="dt" sz="half" idx="10"/>
          </p:nvPr>
        </p:nvSpPr>
        <p:spPr>
          <a:xfrm>
            <a:off x="6705600" y="4206240"/>
            <a:ext cx="960120" cy="457200"/>
          </a:xfrm>
        </p:spPr>
        <p:txBody>
          <a:bodyPr/>
          <a:lstStyle/>
          <a:p>
            <a:fld id="{CF21C3A6-4DA2-4469-BEF1-7E0374EA4629}" type="datetimeFigureOut">
              <a:rPr lang="de-DE" smtClean="0"/>
              <a:pPr/>
              <a:t>17.01.21</a:t>
            </a:fld>
            <a:endParaRPr lang="de-DE"/>
          </a:p>
        </p:txBody>
      </p:sp>
      <p:sp>
        <p:nvSpPr>
          <p:cNvPr id="17" name="Fußzeilenplatzhalter 16"/>
          <p:cNvSpPr>
            <a:spLocks noGrp="1"/>
          </p:cNvSpPr>
          <p:nvPr>
            <p:ph type="ftr" sz="quarter" idx="11"/>
          </p:nvPr>
        </p:nvSpPr>
        <p:spPr>
          <a:xfrm>
            <a:off x="5410200" y="4205288"/>
            <a:ext cx="1295400" cy="457200"/>
          </a:xfrm>
        </p:spPr>
        <p:txBody>
          <a:bodyPr/>
          <a:lstStyle/>
          <a:p>
            <a:endParaRPr lang="de-DE"/>
          </a:p>
        </p:txBody>
      </p:sp>
      <p:sp>
        <p:nvSpPr>
          <p:cNvPr id="29" name="Foliennummernplatzhalt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BAF47817-741D-4A23-8C94-5574524673A1}" type="slidenum">
              <a:rPr lang="de-DE" smtClean="0"/>
              <a:pPr/>
              <a:t>‹Nr.›</a:t>
            </a:fld>
            <a:endParaRPr lang="de-DE"/>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de-DE"/>
              <a:t>Titelmasterformat durch Klicken bearbeiten</a:t>
            </a:r>
            <a:endParaRPr kumimoji="0" lang="en-US"/>
          </a:p>
        </p:txBody>
      </p:sp>
      <p:sp>
        <p:nvSpPr>
          <p:cNvPr id="3" name="Vertikaler Textplatzhalter 2"/>
          <p:cNvSpPr>
            <a:spLocks noGrp="1"/>
          </p:cNvSpPr>
          <p:nvPr>
            <p:ph type="body" orient="vert" idx="1"/>
          </p:nvPr>
        </p:nvSpPr>
        <p:spPr/>
        <p:txBody>
          <a:bodyPr vert="eaVert"/>
          <a:lstStyle/>
          <a:p>
            <a:pPr lvl="0" eaLnBrk="1" latinLnBrk="0" hangingPunct="1"/>
            <a:r>
              <a:rPr lang="de-DE"/>
              <a:t>Textmasterformate durch Klicken bearbeiten</a:t>
            </a:r>
          </a:p>
          <a:p>
            <a:pPr lvl="1" eaLnBrk="1" latinLnBrk="0" hangingPunct="1"/>
            <a:r>
              <a:rPr lang="de-DE"/>
              <a:t>Zweite Ebene</a:t>
            </a:r>
          </a:p>
          <a:p>
            <a:pPr lvl="2" eaLnBrk="1" latinLnBrk="0" hangingPunct="1"/>
            <a:r>
              <a:rPr lang="de-DE"/>
              <a:t>Dritte Ebene</a:t>
            </a:r>
          </a:p>
          <a:p>
            <a:pPr lvl="3" eaLnBrk="1" latinLnBrk="0" hangingPunct="1"/>
            <a:r>
              <a:rPr lang="de-DE"/>
              <a:t>Vierte Ebene</a:t>
            </a:r>
          </a:p>
          <a:p>
            <a:pPr lvl="4" eaLnBrk="1" latinLnBrk="0" hangingPunct="1"/>
            <a:r>
              <a:rPr lang="de-DE"/>
              <a:t>Fünfte Ebene</a:t>
            </a:r>
            <a:endParaRPr kumimoji="0" lang="en-US"/>
          </a:p>
        </p:txBody>
      </p:sp>
      <p:sp>
        <p:nvSpPr>
          <p:cNvPr id="4" name="Datumsplatzhalter 3"/>
          <p:cNvSpPr>
            <a:spLocks noGrp="1"/>
          </p:cNvSpPr>
          <p:nvPr>
            <p:ph type="dt" sz="half" idx="10"/>
          </p:nvPr>
        </p:nvSpPr>
        <p:spPr/>
        <p:txBody>
          <a:bodyPr/>
          <a:lstStyle/>
          <a:p>
            <a:fld id="{CF21C3A6-4DA2-4469-BEF1-7E0374EA4629}" type="datetimeFigureOut">
              <a:rPr lang="de-DE" smtClean="0"/>
              <a:pPr/>
              <a:t>17.01.21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BAF47817-741D-4A23-8C94-5574524673A1}" type="slidenum">
              <a:rPr lang="de-DE" smtClean="0"/>
              <a:pPr/>
              <a:t>‹Nr.›</a:t>
            </a:fld>
            <a:endParaRPr lang="de-DE"/>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781800" y="1143000"/>
            <a:ext cx="1905000" cy="5486400"/>
          </a:xfrm>
        </p:spPr>
        <p:txBody>
          <a:bodyPr vert="eaVert"/>
          <a:lstStyle/>
          <a:p>
            <a:r>
              <a:rPr kumimoji="0" lang="de-DE"/>
              <a:t>Titelmasterformat durch Klicken bearbeiten</a:t>
            </a:r>
            <a:endParaRPr kumimoji="0" lang="en-US"/>
          </a:p>
        </p:txBody>
      </p:sp>
      <p:sp>
        <p:nvSpPr>
          <p:cNvPr id="3" name="Vertikaler Textplatzhalter 2"/>
          <p:cNvSpPr>
            <a:spLocks noGrp="1"/>
          </p:cNvSpPr>
          <p:nvPr>
            <p:ph type="body" orient="vert" idx="1"/>
          </p:nvPr>
        </p:nvSpPr>
        <p:spPr>
          <a:xfrm>
            <a:off x="457200" y="1143000"/>
            <a:ext cx="6248400" cy="5486400"/>
          </a:xfrm>
        </p:spPr>
        <p:txBody>
          <a:bodyPr vert="eaVert"/>
          <a:lstStyle/>
          <a:p>
            <a:pPr lvl="0" eaLnBrk="1" latinLnBrk="0" hangingPunct="1"/>
            <a:r>
              <a:rPr lang="de-DE"/>
              <a:t>Textmasterformate durch Klicken bearbeiten</a:t>
            </a:r>
          </a:p>
          <a:p>
            <a:pPr lvl="1" eaLnBrk="1" latinLnBrk="0" hangingPunct="1"/>
            <a:r>
              <a:rPr lang="de-DE"/>
              <a:t>Zweite Ebene</a:t>
            </a:r>
          </a:p>
          <a:p>
            <a:pPr lvl="2" eaLnBrk="1" latinLnBrk="0" hangingPunct="1"/>
            <a:r>
              <a:rPr lang="de-DE"/>
              <a:t>Dritte Ebene</a:t>
            </a:r>
          </a:p>
          <a:p>
            <a:pPr lvl="3" eaLnBrk="1" latinLnBrk="0" hangingPunct="1"/>
            <a:r>
              <a:rPr lang="de-DE"/>
              <a:t>Vierte Ebene</a:t>
            </a:r>
          </a:p>
          <a:p>
            <a:pPr lvl="4" eaLnBrk="1" latinLnBrk="0" hangingPunct="1"/>
            <a:r>
              <a:rPr lang="de-DE"/>
              <a:t>Fünfte Ebene</a:t>
            </a:r>
            <a:endParaRPr kumimoji="0" lang="en-US"/>
          </a:p>
        </p:txBody>
      </p:sp>
      <p:sp>
        <p:nvSpPr>
          <p:cNvPr id="4" name="Datumsplatzhalter 3"/>
          <p:cNvSpPr>
            <a:spLocks noGrp="1"/>
          </p:cNvSpPr>
          <p:nvPr>
            <p:ph type="dt" sz="half" idx="10"/>
          </p:nvPr>
        </p:nvSpPr>
        <p:spPr/>
        <p:txBody>
          <a:bodyPr/>
          <a:lstStyle/>
          <a:p>
            <a:fld id="{CF21C3A6-4DA2-4469-BEF1-7E0374EA4629}" type="datetimeFigureOut">
              <a:rPr lang="de-DE" smtClean="0"/>
              <a:pPr/>
              <a:t>17.01.21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BAF47817-741D-4A23-8C94-5574524673A1}" type="slidenum">
              <a:rPr lang="de-DE" smtClean="0"/>
              <a:pPr/>
              <a:t>‹Nr.›</a:t>
            </a:fld>
            <a:endParaRPr lang="de-DE"/>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de-DE"/>
              <a:t>Titelmasterformat durch Klicken bearbeiten</a:t>
            </a:r>
            <a:endParaRPr kumimoji="0" lang="en-US"/>
          </a:p>
        </p:txBody>
      </p:sp>
      <p:sp>
        <p:nvSpPr>
          <p:cNvPr id="3" name="Inhaltsplatzhalter 2"/>
          <p:cNvSpPr>
            <a:spLocks noGrp="1"/>
          </p:cNvSpPr>
          <p:nvPr>
            <p:ph idx="1"/>
          </p:nvPr>
        </p:nvSpPr>
        <p:spPr/>
        <p:txBody>
          <a:bodyPr/>
          <a:lstStyle/>
          <a:p>
            <a:pPr lvl="0" eaLnBrk="1" latinLnBrk="0" hangingPunct="1"/>
            <a:r>
              <a:rPr lang="de-DE"/>
              <a:t>Textmasterformate durch Klicken bearbeiten</a:t>
            </a:r>
          </a:p>
          <a:p>
            <a:pPr lvl="1" eaLnBrk="1" latinLnBrk="0" hangingPunct="1"/>
            <a:r>
              <a:rPr lang="de-DE"/>
              <a:t>Zweite Ebene</a:t>
            </a:r>
          </a:p>
          <a:p>
            <a:pPr lvl="2" eaLnBrk="1" latinLnBrk="0" hangingPunct="1"/>
            <a:r>
              <a:rPr lang="de-DE"/>
              <a:t>Dritte Ebene</a:t>
            </a:r>
          </a:p>
          <a:p>
            <a:pPr lvl="3" eaLnBrk="1" latinLnBrk="0" hangingPunct="1"/>
            <a:r>
              <a:rPr lang="de-DE"/>
              <a:t>Vierte Ebene</a:t>
            </a:r>
          </a:p>
          <a:p>
            <a:pPr lvl="4" eaLnBrk="1" latinLnBrk="0" hangingPunct="1"/>
            <a:r>
              <a:rPr lang="de-DE"/>
              <a:t>Fünfte Ebene</a:t>
            </a:r>
            <a:endParaRPr kumimoji="0" lang="en-US"/>
          </a:p>
        </p:txBody>
      </p:sp>
      <p:sp>
        <p:nvSpPr>
          <p:cNvPr id="4" name="Datumsplatzhalter 3"/>
          <p:cNvSpPr>
            <a:spLocks noGrp="1"/>
          </p:cNvSpPr>
          <p:nvPr>
            <p:ph type="dt" sz="half" idx="10"/>
          </p:nvPr>
        </p:nvSpPr>
        <p:spPr/>
        <p:txBody>
          <a:bodyPr/>
          <a:lstStyle/>
          <a:p>
            <a:fld id="{CF21C3A6-4DA2-4469-BEF1-7E0374EA4629}" type="datetimeFigureOut">
              <a:rPr lang="de-DE" smtClean="0"/>
              <a:pPr/>
              <a:t>17.01.21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BAF47817-741D-4A23-8C94-5574524673A1}" type="slidenum">
              <a:rPr lang="de-DE" smtClean="0"/>
              <a:pPr/>
              <a:t>‹Nr.›</a:t>
            </a:fld>
            <a:endParaRPr lang="de-DE"/>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de-DE"/>
              <a:t>Titelmasterformat durch Klicken bearbeiten</a:t>
            </a:r>
            <a:endParaRPr kumimoji="0" lang="en-US"/>
          </a:p>
        </p:txBody>
      </p:sp>
      <p:sp>
        <p:nvSpPr>
          <p:cNvPr id="3" name="Textplatzhalt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de-DE"/>
              <a:t>Textmasterformate durch Klicken bearbeiten</a:t>
            </a:r>
          </a:p>
        </p:txBody>
      </p:sp>
      <p:sp>
        <p:nvSpPr>
          <p:cNvPr id="4" name="Datumsplatzhalter 3"/>
          <p:cNvSpPr>
            <a:spLocks noGrp="1"/>
          </p:cNvSpPr>
          <p:nvPr>
            <p:ph type="dt" sz="half" idx="10"/>
          </p:nvPr>
        </p:nvSpPr>
        <p:spPr/>
        <p:txBody>
          <a:bodyPr/>
          <a:lstStyle/>
          <a:p>
            <a:fld id="{CF21C3A6-4DA2-4469-BEF1-7E0374EA4629}" type="datetimeFigureOut">
              <a:rPr lang="de-DE" smtClean="0"/>
              <a:pPr/>
              <a:t>17.01.21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BAF47817-741D-4A23-8C94-5574524673A1}" type="slidenum">
              <a:rPr lang="de-DE" smtClean="0"/>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de-DE"/>
              <a:t>Titelmasterformat durch Klicken bearbeiten</a:t>
            </a:r>
            <a:endParaRPr kumimoji="0" lang="en-US"/>
          </a:p>
        </p:txBody>
      </p:sp>
      <p:sp>
        <p:nvSpPr>
          <p:cNvPr id="3" name="Inhaltsplatzhalt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de-DE"/>
              <a:t>Textmasterformate durch Klicken bearbeiten</a:t>
            </a:r>
          </a:p>
          <a:p>
            <a:pPr lvl="1" eaLnBrk="1" latinLnBrk="0" hangingPunct="1"/>
            <a:r>
              <a:rPr lang="de-DE"/>
              <a:t>Zweite Ebene</a:t>
            </a:r>
          </a:p>
          <a:p>
            <a:pPr lvl="2" eaLnBrk="1" latinLnBrk="0" hangingPunct="1"/>
            <a:r>
              <a:rPr lang="de-DE"/>
              <a:t>Dritte Ebene</a:t>
            </a:r>
          </a:p>
          <a:p>
            <a:pPr lvl="3" eaLnBrk="1" latinLnBrk="0" hangingPunct="1"/>
            <a:r>
              <a:rPr lang="de-DE"/>
              <a:t>Vierte Ebene</a:t>
            </a:r>
          </a:p>
          <a:p>
            <a:pPr lvl="4" eaLnBrk="1" latinLnBrk="0" hangingPunct="1"/>
            <a:r>
              <a:rPr lang="de-DE"/>
              <a:t>Fünfte Ebene</a:t>
            </a:r>
            <a:endParaRPr kumimoji="0" lang="en-US"/>
          </a:p>
        </p:txBody>
      </p:sp>
      <p:sp>
        <p:nvSpPr>
          <p:cNvPr id="4" name="Inhaltsplatzhalt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de-DE"/>
              <a:t>Textmasterformate durch Klicken bearbeiten</a:t>
            </a:r>
          </a:p>
          <a:p>
            <a:pPr lvl="1" eaLnBrk="1" latinLnBrk="0" hangingPunct="1"/>
            <a:r>
              <a:rPr lang="de-DE"/>
              <a:t>Zweite Ebene</a:t>
            </a:r>
          </a:p>
          <a:p>
            <a:pPr lvl="2" eaLnBrk="1" latinLnBrk="0" hangingPunct="1"/>
            <a:r>
              <a:rPr lang="de-DE"/>
              <a:t>Dritte Ebene</a:t>
            </a:r>
          </a:p>
          <a:p>
            <a:pPr lvl="3" eaLnBrk="1" latinLnBrk="0" hangingPunct="1"/>
            <a:r>
              <a:rPr lang="de-DE"/>
              <a:t>Vierte Ebene</a:t>
            </a:r>
          </a:p>
          <a:p>
            <a:pPr lvl="4" eaLnBrk="1" latinLnBrk="0" hangingPunct="1"/>
            <a:r>
              <a:rPr lang="de-DE"/>
              <a:t>Fünfte Ebene</a:t>
            </a:r>
            <a:endParaRPr kumimoji="0" lang="en-US"/>
          </a:p>
        </p:txBody>
      </p:sp>
      <p:sp>
        <p:nvSpPr>
          <p:cNvPr id="5" name="Datumsplatzhalter 4"/>
          <p:cNvSpPr>
            <a:spLocks noGrp="1"/>
          </p:cNvSpPr>
          <p:nvPr>
            <p:ph type="dt" sz="half" idx="10"/>
          </p:nvPr>
        </p:nvSpPr>
        <p:spPr/>
        <p:txBody>
          <a:bodyPr/>
          <a:lstStyle/>
          <a:p>
            <a:fld id="{CF21C3A6-4DA2-4469-BEF1-7E0374EA4629}" type="datetimeFigureOut">
              <a:rPr lang="de-DE" smtClean="0"/>
              <a:pPr/>
              <a:t>17.01.21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BAF47817-741D-4A23-8C94-5574524673A1}" type="slidenum">
              <a:rPr lang="de-DE" smtClean="0"/>
              <a:pPr/>
              <a:t>‹Nr.›</a:t>
            </a:fld>
            <a:endParaRPr lang="de-DE"/>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381000" y="1143000"/>
            <a:ext cx="8382000" cy="1069848"/>
          </a:xfrm>
        </p:spPr>
        <p:txBody>
          <a:bodyPr anchor="ctr"/>
          <a:lstStyle>
            <a:lvl1pPr>
              <a:defRPr sz="4000" b="0" i="0" cap="none" baseline="0"/>
            </a:lvl1pPr>
          </a:lstStyle>
          <a:p>
            <a:r>
              <a:rPr kumimoji="0" lang="de-DE"/>
              <a:t>Titelmasterformat durch Klicken bearbeiten</a:t>
            </a:r>
            <a:endParaRPr kumimoji="0" lang="en-US"/>
          </a:p>
        </p:txBody>
      </p:sp>
      <p:sp>
        <p:nvSpPr>
          <p:cNvPr id="3" name="Textplatzhalt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de-DE"/>
              <a:t>Textmasterformate durch Klicken bearbeiten</a:t>
            </a:r>
          </a:p>
        </p:txBody>
      </p:sp>
      <p:sp>
        <p:nvSpPr>
          <p:cNvPr id="4" name="Textplatzhalt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de-DE"/>
              <a:t>Textmasterformate durch Klicken bearbeiten</a:t>
            </a:r>
          </a:p>
        </p:txBody>
      </p:sp>
      <p:sp>
        <p:nvSpPr>
          <p:cNvPr id="5" name="Inhaltsplatzhalt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de-DE"/>
              <a:t>Textmasterformate durch Klicken bearbeiten</a:t>
            </a:r>
          </a:p>
          <a:p>
            <a:pPr lvl="1" eaLnBrk="1" latinLnBrk="0" hangingPunct="1"/>
            <a:r>
              <a:rPr lang="de-DE"/>
              <a:t>Zweite Ebene</a:t>
            </a:r>
          </a:p>
          <a:p>
            <a:pPr lvl="2" eaLnBrk="1" latinLnBrk="0" hangingPunct="1"/>
            <a:r>
              <a:rPr lang="de-DE"/>
              <a:t>Dritte Ebene</a:t>
            </a:r>
          </a:p>
          <a:p>
            <a:pPr lvl="3" eaLnBrk="1" latinLnBrk="0" hangingPunct="1"/>
            <a:r>
              <a:rPr lang="de-DE"/>
              <a:t>Vierte Ebene</a:t>
            </a:r>
          </a:p>
          <a:p>
            <a:pPr lvl="4" eaLnBrk="1" latinLnBrk="0" hangingPunct="1"/>
            <a:r>
              <a:rPr lang="de-DE"/>
              <a:t>Fünfte Ebene</a:t>
            </a:r>
            <a:endParaRPr kumimoji="0" lang="en-US"/>
          </a:p>
        </p:txBody>
      </p:sp>
      <p:sp>
        <p:nvSpPr>
          <p:cNvPr id="6" name="Inhaltsplatzhalt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de-DE"/>
              <a:t>Textmasterformate durch Klicken bearbeiten</a:t>
            </a:r>
          </a:p>
          <a:p>
            <a:pPr lvl="1" eaLnBrk="1" latinLnBrk="0" hangingPunct="1"/>
            <a:r>
              <a:rPr lang="de-DE"/>
              <a:t>Zweite Ebene</a:t>
            </a:r>
          </a:p>
          <a:p>
            <a:pPr lvl="2" eaLnBrk="1" latinLnBrk="0" hangingPunct="1"/>
            <a:r>
              <a:rPr lang="de-DE"/>
              <a:t>Dritte Ebene</a:t>
            </a:r>
          </a:p>
          <a:p>
            <a:pPr lvl="3" eaLnBrk="1" latinLnBrk="0" hangingPunct="1"/>
            <a:r>
              <a:rPr lang="de-DE"/>
              <a:t>Vierte Ebene</a:t>
            </a:r>
          </a:p>
          <a:p>
            <a:pPr lvl="4" eaLnBrk="1" latinLnBrk="0" hangingPunct="1"/>
            <a:r>
              <a:rPr lang="de-DE"/>
              <a:t>Fünfte Ebene</a:t>
            </a:r>
            <a:endParaRPr kumimoji="0" lang="en-US"/>
          </a:p>
        </p:txBody>
      </p:sp>
      <p:sp>
        <p:nvSpPr>
          <p:cNvPr id="26" name="Datumsplatzhalter 25"/>
          <p:cNvSpPr>
            <a:spLocks noGrp="1"/>
          </p:cNvSpPr>
          <p:nvPr>
            <p:ph type="dt" sz="half" idx="10"/>
          </p:nvPr>
        </p:nvSpPr>
        <p:spPr/>
        <p:txBody>
          <a:bodyPr rtlCol="0"/>
          <a:lstStyle/>
          <a:p>
            <a:fld id="{CF21C3A6-4DA2-4469-BEF1-7E0374EA4629}" type="datetimeFigureOut">
              <a:rPr lang="de-DE" smtClean="0"/>
              <a:pPr/>
              <a:t>17.01.21</a:t>
            </a:fld>
            <a:endParaRPr lang="de-DE"/>
          </a:p>
        </p:txBody>
      </p:sp>
      <p:sp>
        <p:nvSpPr>
          <p:cNvPr id="27" name="Foliennummernplatzhalter 26"/>
          <p:cNvSpPr>
            <a:spLocks noGrp="1"/>
          </p:cNvSpPr>
          <p:nvPr>
            <p:ph type="sldNum" sz="quarter" idx="11"/>
          </p:nvPr>
        </p:nvSpPr>
        <p:spPr/>
        <p:txBody>
          <a:bodyPr rtlCol="0"/>
          <a:lstStyle/>
          <a:p>
            <a:fld id="{BAF47817-741D-4A23-8C94-5574524673A1}" type="slidenum">
              <a:rPr lang="de-DE" smtClean="0"/>
              <a:pPr/>
              <a:t>‹Nr.›</a:t>
            </a:fld>
            <a:endParaRPr lang="de-DE"/>
          </a:p>
        </p:txBody>
      </p:sp>
      <p:sp>
        <p:nvSpPr>
          <p:cNvPr id="28" name="Fußzeilenplatzhalter 27"/>
          <p:cNvSpPr>
            <a:spLocks noGrp="1"/>
          </p:cNvSpPr>
          <p:nvPr>
            <p:ph type="ftr" sz="quarter" idx="12"/>
          </p:nvPr>
        </p:nvSpPr>
        <p:spPr/>
        <p:txBody>
          <a:bodyPr rtlCol="0"/>
          <a:lstStyle/>
          <a:p>
            <a:endParaRPr lang="de-DE"/>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de-DE"/>
              <a:t>Titelmasterformat durch Klicken bearbeiten</a:t>
            </a:r>
            <a:endParaRPr kumimoji="0" lang="en-US"/>
          </a:p>
        </p:txBody>
      </p:sp>
      <p:sp>
        <p:nvSpPr>
          <p:cNvPr id="3" name="Datumsplatzhalter 2"/>
          <p:cNvSpPr>
            <a:spLocks noGrp="1"/>
          </p:cNvSpPr>
          <p:nvPr>
            <p:ph type="dt" sz="half" idx="10"/>
          </p:nvPr>
        </p:nvSpPr>
        <p:spPr>
          <a:xfrm>
            <a:off x="6583680" y="612648"/>
            <a:ext cx="957264" cy="457200"/>
          </a:xfrm>
        </p:spPr>
        <p:txBody>
          <a:bodyPr/>
          <a:lstStyle/>
          <a:p>
            <a:fld id="{CF21C3A6-4DA2-4469-BEF1-7E0374EA4629}" type="datetimeFigureOut">
              <a:rPr lang="de-DE" smtClean="0"/>
              <a:pPr/>
              <a:t>17.01.21</a:t>
            </a:fld>
            <a:endParaRPr lang="de-DE"/>
          </a:p>
        </p:txBody>
      </p:sp>
      <p:sp>
        <p:nvSpPr>
          <p:cNvPr id="4" name="Fußzeilenplatzhalter 3"/>
          <p:cNvSpPr>
            <a:spLocks noGrp="1"/>
          </p:cNvSpPr>
          <p:nvPr>
            <p:ph type="ftr" sz="quarter" idx="11"/>
          </p:nvPr>
        </p:nvSpPr>
        <p:spPr>
          <a:xfrm>
            <a:off x="5257800" y="612648"/>
            <a:ext cx="1325880" cy="457200"/>
          </a:xfrm>
        </p:spPr>
        <p:txBody>
          <a:bodyPr/>
          <a:lstStyle/>
          <a:p>
            <a:endParaRPr lang="de-DE"/>
          </a:p>
        </p:txBody>
      </p:sp>
      <p:sp>
        <p:nvSpPr>
          <p:cNvPr id="5" name="Foliennummernplatzhalter 4"/>
          <p:cNvSpPr>
            <a:spLocks noGrp="1"/>
          </p:cNvSpPr>
          <p:nvPr>
            <p:ph type="sldNum" sz="quarter" idx="12"/>
          </p:nvPr>
        </p:nvSpPr>
        <p:spPr>
          <a:xfrm>
            <a:off x="8174736" y="2272"/>
            <a:ext cx="762000" cy="365760"/>
          </a:xfrm>
        </p:spPr>
        <p:txBody>
          <a:bodyPr/>
          <a:lstStyle/>
          <a:p>
            <a:fld id="{BAF47817-741D-4A23-8C94-5574524673A1}" type="slidenum">
              <a:rPr lang="de-DE" smtClean="0"/>
              <a:pPr/>
              <a:t>‹Nr.›</a:t>
            </a:fld>
            <a:endParaRPr lang="de-DE"/>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F21C3A6-4DA2-4469-BEF1-7E0374EA4629}" type="datetimeFigureOut">
              <a:rPr lang="de-DE" smtClean="0"/>
              <a:pPr/>
              <a:t>17.01.21</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BAF47817-741D-4A23-8C94-5574524673A1}" type="slidenum">
              <a:rPr lang="de-DE" smtClean="0"/>
              <a:pPr/>
              <a:t>‹Nr.›</a:t>
            </a:fld>
            <a:endParaRPr lang="de-DE"/>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5353496" y="1101970"/>
            <a:ext cx="3383280" cy="877824"/>
          </a:xfrm>
        </p:spPr>
        <p:txBody>
          <a:bodyPr anchor="b"/>
          <a:lstStyle>
            <a:lvl1pPr algn="l">
              <a:buNone/>
              <a:defRPr sz="1800" b="1"/>
            </a:lvl1pPr>
          </a:lstStyle>
          <a:p>
            <a:r>
              <a:rPr kumimoji="0" lang="de-DE"/>
              <a:t>Titelmasterformat durch Klicken bearbeiten</a:t>
            </a:r>
            <a:endParaRPr kumimoji="0" lang="en-US"/>
          </a:p>
        </p:txBody>
      </p:sp>
      <p:sp>
        <p:nvSpPr>
          <p:cNvPr id="3" name="Textplatzhalt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de-DE"/>
              <a:t>Textmasterformate durch Klicken bearbeiten</a:t>
            </a:r>
          </a:p>
        </p:txBody>
      </p:sp>
      <p:sp>
        <p:nvSpPr>
          <p:cNvPr id="4" name="Inhaltsplatzhalt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de-DE"/>
              <a:t>Textmasterformate durch Klicken bearbeiten</a:t>
            </a:r>
          </a:p>
          <a:p>
            <a:pPr lvl="1" eaLnBrk="1" latinLnBrk="0" hangingPunct="1"/>
            <a:r>
              <a:rPr lang="de-DE"/>
              <a:t>Zweite Ebene</a:t>
            </a:r>
          </a:p>
          <a:p>
            <a:pPr lvl="2" eaLnBrk="1" latinLnBrk="0" hangingPunct="1"/>
            <a:r>
              <a:rPr lang="de-DE"/>
              <a:t>Dritte Ebene</a:t>
            </a:r>
          </a:p>
          <a:p>
            <a:pPr lvl="3" eaLnBrk="1" latinLnBrk="0" hangingPunct="1"/>
            <a:r>
              <a:rPr lang="de-DE"/>
              <a:t>Vierte Ebene</a:t>
            </a:r>
          </a:p>
          <a:p>
            <a:pPr lvl="4" eaLnBrk="1" latinLnBrk="0" hangingPunct="1"/>
            <a:r>
              <a:rPr lang="de-DE"/>
              <a:t>Fünfte Ebene</a:t>
            </a:r>
            <a:endParaRPr kumimoji="0" lang="en-US"/>
          </a:p>
        </p:txBody>
      </p:sp>
      <p:sp>
        <p:nvSpPr>
          <p:cNvPr id="5" name="Datumsplatzhalter 4"/>
          <p:cNvSpPr>
            <a:spLocks noGrp="1"/>
          </p:cNvSpPr>
          <p:nvPr>
            <p:ph type="dt" sz="half" idx="10"/>
          </p:nvPr>
        </p:nvSpPr>
        <p:spPr/>
        <p:txBody>
          <a:bodyPr/>
          <a:lstStyle/>
          <a:p>
            <a:fld id="{CF21C3A6-4DA2-4469-BEF1-7E0374EA4629}" type="datetimeFigureOut">
              <a:rPr lang="de-DE" smtClean="0"/>
              <a:pPr/>
              <a:t>17.01.21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BAF47817-741D-4A23-8C94-5574524673A1}"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de-DE"/>
              <a:t>Titelmasterformat durch Klicken bearbeiten</a:t>
            </a:r>
            <a:endParaRPr kumimoji="0" lang="en-US"/>
          </a:p>
        </p:txBody>
      </p:sp>
      <p:sp>
        <p:nvSpPr>
          <p:cNvPr id="3" name="Bildplatzhalt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de-DE"/>
              <a:t>Bild durch Klicken auf Symbol hinzufügen</a:t>
            </a:r>
            <a:endParaRPr kumimoji="0" lang="en-US"/>
          </a:p>
        </p:txBody>
      </p:sp>
      <p:sp>
        <p:nvSpPr>
          <p:cNvPr id="4" name="Textplatzhalt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de-DE"/>
              <a:t>Textmasterformate durch Klicken bearbeiten</a:t>
            </a:r>
          </a:p>
        </p:txBody>
      </p:sp>
      <p:sp>
        <p:nvSpPr>
          <p:cNvPr id="5" name="Datumsplatzhalter 4"/>
          <p:cNvSpPr>
            <a:spLocks noGrp="1"/>
          </p:cNvSpPr>
          <p:nvPr>
            <p:ph type="dt" sz="half" idx="10"/>
          </p:nvPr>
        </p:nvSpPr>
        <p:spPr/>
        <p:txBody>
          <a:bodyPr/>
          <a:lstStyle/>
          <a:p>
            <a:fld id="{CF21C3A6-4DA2-4469-BEF1-7E0374EA4629}" type="datetimeFigureOut">
              <a:rPr lang="de-DE" smtClean="0"/>
              <a:pPr/>
              <a:t>17.01.21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BAF47817-741D-4A23-8C94-5574524673A1}"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hteck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hteck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hteck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hteck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hteck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Abgerundetes Rechteck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Abgerundetes Rechteck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hteck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6" name="Rechteck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7" name="Rechteck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hteck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hteck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hteck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Titelplatzhalter 21"/>
          <p:cNvSpPr>
            <a:spLocks noGrp="1"/>
          </p:cNvSpPr>
          <p:nvPr>
            <p:ph type="title"/>
          </p:nvPr>
        </p:nvSpPr>
        <p:spPr>
          <a:xfrm>
            <a:off x="457200" y="1143000"/>
            <a:ext cx="8229600" cy="1066800"/>
          </a:xfrm>
          <a:prstGeom prst="rect">
            <a:avLst/>
          </a:prstGeom>
        </p:spPr>
        <p:txBody>
          <a:bodyPr vert="horz" anchor="ctr">
            <a:normAutofit/>
          </a:bodyPr>
          <a:lstStyle/>
          <a:p>
            <a:r>
              <a:rPr kumimoji="0" lang="de-DE"/>
              <a:t>Titelmasterformat durch Klicken bearbeiten</a:t>
            </a:r>
            <a:endParaRPr kumimoji="0" lang="en-US"/>
          </a:p>
        </p:txBody>
      </p:sp>
      <p:sp>
        <p:nvSpPr>
          <p:cNvPr id="13" name="Textplatzhalt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de-DE"/>
              <a:t>Textmasterformate durch Klicken bearbeiten</a:t>
            </a:r>
          </a:p>
          <a:p>
            <a:pPr lvl="1" eaLnBrk="1" latinLnBrk="0" hangingPunct="1"/>
            <a:r>
              <a:rPr kumimoji="0" lang="de-DE"/>
              <a:t>Zweite Ebene</a:t>
            </a:r>
          </a:p>
          <a:p>
            <a:pPr lvl="2" eaLnBrk="1" latinLnBrk="0" hangingPunct="1"/>
            <a:r>
              <a:rPr kumimoji="0" lang="de-DE"/>
              <a:t>Dritte Ebene</a:t>
            </a:r>
          </a:p>
          <a:p>
            <a:pPr lvl="3" eaLnBrk="1" latinLnBrk="0" hangingPunct="1"/>
            <a:r>
              <a:rPr kumimoji="0" lang="de-DE"/>
              <a:t>Vierte Ebene</a:t>
            </a:r>
          </a:p>
          <a:p>
            <a:pPr lvl="4" eaLnBrk="1" latinLnBrk="0" hangingPunct="1"/>
            <a:r>
              <a:rPr kumimoji="0" lang="de-DE"/>
              <a:t>Fünfte Ebene</a:t>
            </a:r>
            <a:endParaRPr kumimoji="0" lang="en-US"/>
          </a:p>
        </p:txBody>
      </p:sp>
      <p:sp>
        <p:nvSpPr>
          <p:cNvPr id="14" name="Datumsplatzhalt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CF21C3A6-4DA2-4469-BEF1-7E0374EA4629}" type="datetimeFigureOut">
              <a:rPr lang="de-DE" smtClean="0"/>
              <a:pPr/>
              <a:t>17.01.21</a:t>
            </a:fld>
            <a:endParaRPr lang="de-DE"/>
          </a:p>
        </p:txBody>
      </p:sp>
      <p:sp>
        <p:nvSpPr>
          <p:cNvPr id="3" name="Fußzeilenplatzhalt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de-DE"/>
          </a:p>
        </p:txBody>
      </p:sp>
      <p:sp>
        <p:nvSpPr>
          <p:cNvPr id="23" name="Foliennummernplatzhalt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BAF47817-741D-4A23-8C94-5574524673A1}" type="slidenum">
              <a:rPr lang="de-DE" smtClean="0"/>
              <a:pPr/>
              <a:t>‹Nr.›</a:t>
            </a:fld>
            <a:endParaRPr lang="de-DE"/>
          </a:p>
        </p:txBody>
      </p:sp>
    </p:spTree>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Lst>
  <p:transition spd="med">
    <p:fade/>
  </p:transition>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hyperlink" Target="https://deutsche-boerse.com/dbg-en/products-services/ps-trading/ps-instruments-products/ps-instruments-derivatives-market/cash-equities-collection-24962?frag=247346"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5.tiff"/><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hyperlink" Target="https://static8.depositphotos.com/1025592/829/v/950/depositphotos_8298154-stock-illustration-kitesurfer-silhouette.jpg" TargetMode="External"/><Relationship Id="rId13" Type="http://schemas.openxmlformats.org/officeDocument/2006/relationships/hyperlink" Target="https://de.windfinder.com/weatherforecast/kiel_leuchtturm" TargetMode="External"/><Relationship Id="rId3" Type="http://schemas.openxmlformats.org/officeDocument/2006/relationships/hyperlink" Target="https://www.tu-braunschweig.de/Medien-DB/hyku/lehre/musterloesung_kueste_i_ws14-15.pdf" TargetMode="External"/><Relationship Id="rId7" Type="http://schemas.openxmlformats.org/officeDocument/2006/relationships/hyperlink" Target="https://i2.wp.com/blog.csiro.au/wp-content/uploads/2014/07/waves.jpg?resize=590,393&amp;ssl=1" TargetMode="External"/><Relationship Id="rId12" Type="http://schemas.openxmlformats.org/officeDocument/2006/relationships/hyperlink" Target="https://www.augederseele.de/images/phocagallery/rundflug_schlei/schleiflug_086.jpg" TargetMode="Externa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hyperlink" Target="https://www.ndac.de/aktien-lexikon/wetterderivate/" TargetMode="External"/><Relationship Id="rId11" Type="http://schemas.openxmlformats.org/officeDocument/2006/relationships/hyperlink" Target="https://www.google.de/maps/place/Laboe/@54.4052745,10.2093423,3656m/data=!3m1!1e3!4m5!3m4!1s0x47b2f9b6ff27b807:0xa1c5182037e405c6!8m2!3d54.4022362!4d10.2255695?dcr=0" TargetMode="External"/><Relationship Id="rId5" Type="http://schemas.openxmlformats.org/officeDocument/2006/relationships/hyperlink" Target="https://de.extraetf.com/wissen/was-ist-ein-etc" TargetMode="External"/><Relationship Id="rId10" Type="http://schemas.openxmlformats.org/officeDocument/2006/relationships/hyperlink" Target="https://www.google.de/maps/search/Laboe+Leuchtturm/@54.4161583,10.2175985,14z?dcr=0" TargetMode="External"/><Relationship Id="rId4" Type="http://schemas.openxmlformats.org/officeDocument/2006/relationships/hyperlink" Target="https://www.finanztreff.de/wissen/rohstoffe/welche-arten-von-rohstoffen-gibt-es-und-welche-kann-man-handeln/5433" TargetMode="External"/><Relationship Id="rId9" Type="http://schemas.openxmlformats.org/officeDocument/2006/relationships/hyperlink" Target="http://player.slideplayer.com/27/9267379/data/images/img29.jpg"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Ähnliches Foto"/>
          <p:cNvPicPr>
            <a:picLocks noChangeAspect="1" noChangeArrowheads="1"/>
          </p:cNvPicPr>
          <p:nvPr/>
        </p:nvPicPr>
        <p:blipFill>
          <a:blip r:embed="rId2" cstate="print"/>
          <a:srcRect/>
          <a:stretch>
            <a:fillRect/>
          </a:stretch>
        </p:blipFill>
        <p:spPr bwMode="auto">
          <a:xfrm>
            <a:off x="0" y="4293096"/>
            <a:ext cx="9144000" cy="2564904"/>
          </a:xfrm>
          <a:prstGeom prst="rect">
            <a:avLst/>
          </a:prstGeom>
          <a:noFill/>
        </p:spPr>
      </p:pic>
      <p:sp>
        <p:nvSpPr>
          <p:cNvPr id="2" name="Titel 1"/>
          <p:cNvSpPr>
            <a:spLocks noGrp="1"/>
          </p:cNvSpPr>
          <p:nvPr>
            <p:ph type="ctrTitle"/>
          </p:nvPr>
        </p:nvSpPr>
        <p:spPr>
          <a:xfrm>
            <a:off x="35496" y="2401887"/>
            <a:ext cx="8458200" cy="1470025"/>
          </a:xfrm>
        </p:spPr>
        <p:txBody>
          <a:bodyPr>
            <a:normAutofit fontScale="90000"/>
          </a:bodyPr>
          <a:lstStyle/>
          <a:p>
            <a:r>
              <a:rPr lang="de-DE" dirty="0"/>
              <a:t>Meereswellenvorhersagesysteme und deren Verwendung in der Finanz-/Energienbranche</a:t>
            </a:r>
          </a:p>
        </p:txBody>
      </p:sp>
      <p:sp>
        <p:nvSpPr>
          <p:cNvPr id="3" name="Untertitel 2"/>
          <p:cNvSpPr>
            <a:spLocks noGrp="1"/>
          </p:cNvSpPr>
          <p:nvPr>
            <p:ph type="subTitle" idx="1"/>
          </p:nvPr>
        </p:nvSpPr>
        <p:spPr>
          <a:xfrm>
            <a:off x="0" y="3861048"/>
            <a:ext cx="5436096" cy="504056"/>
          </a:xfrm>
        </p:spPr>
        <p:txBody>
          <a:bodyPr>
            <a:normAutofit fontScale="92500"/>
          </a:bodyPr>
          <a:lstStyle/>
          <a:p>
            <a:r>
              <a:rPr lang="de-DE" dirty="0"/>
              <a:t>Eine Präsentation von Robert Hennings</a:t>
            </a:r>
          </a:p>
        </p:txBody>
      </p:sp>
      <p:sp>
        <p:nvSpPr>
          <p:cNvPr id="6" name="Textfeld 5"/>
          <p:cNvSpPr txBox="1"/>
          <p:nvPr/>
        </p:nvSpPr>
        <p:spPr>
          <a:xfrm>
            <a:off x="683568" y="6488668"/>
            <a:ext cx="7992888" cy="369332"/>
          </a:xfrm>
          <a:prstGeom prst="rect">
            <a:avLst/>
          </a:prstGeom>
          <a:noFill/>
        </p:spPr>
        <p:txBody>
          <a:bodyPr wrap="square" rtlCol="0">
            <a:spAutoFit/>
          </a:bodyPr>
          <a:lstStyle/>
          <a:p>
            <a:r>
              <a:rPr lang="de-DE" sz="900" dirty="0"/>
              <a:t>Abbildung 1: http://www.coopzeitung.ch/site/presse/displayImageThumbService/7905944/600x400/1.jpg?acitvCropping=true&amp;multimediaElement=true</a:t>
            </a:r>
          </a:p>
        </p:txBody>
      </p:sp>
      <p:pic>
        <p:nvPicPr>
          <p:cNvPr id="5" name="Grafik 4">
            <a:extLst>
              <a:ext uri="{FF2B5EF4-FFF2-40B4-BE49-F238E27FC236}">
                <a16:creationId xmlns:a16="http://schemas.microsoft.com/office/drawing/2014/main" id="{DC09171D-9902-584A-BC9C-8CA355A16E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28" y="332656"/>
            <a:ext cx="1533455" cy="448816"/>
          </a:xfrm>
          <a:prstGeom prst="rect">
            <a:avLst/>
          </a:prstGeom>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555776" y="188640"/>
            <a:ext cx="3456384" cy="489297"/>
          </a:xfrm>
        </p:spPr>
        <p:txBody>
          <a:bodyPr>
            <a:normAutofit fontScale="90000"/>
          </a:bodyPr>
          <a:lstStyle/>
          <a:p>
            <a:pPr algn="ctr"/>
            <a:r>
              <a:rPr lang="de-DE"/>
              <a:t>Meereswellen</a:t>
            </a:r>
          </a:p>
        </p:txBody>
      </p:sp>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sp>
        <p:nvSpPr>
          <p:cNvPr id="9" name="Textfeld 8"/>
          <p:cNvSpPr txBox="1"/>
          <p:nvPr/>
        </p:nvSpPr>
        <p:spPr>
          <a:xfrm>
            <a:off x="0" y="692696"/>
            <a:ext cx="3203848" cy="369332"/>
          </a:xfrm>
          <a:prstGeom prst="rect">
            <a:avLst/>
          </a:prstGeom>
          <a:solidFill>
            <a:schemeClr val="bg1">
              <a:lumMod val="65000"/>
            </a:schemeClr>
          </a:solidFill>
        </p:spPr>
        <p:txBody>
          <a:bodyPr wrap="square" rtlCol="0">
            <a:spAutoFit/>
          </a:bodyPr>
          <a:lstStyle/>
          <a:p>
            <a:r>
              <a:rPr lang="de-DE"/>
              <a:t>Beispielstandort </a:t>
            </a:r>
            <a:r>
              <a:rPr lang="de-DE" b="1" err="1"/>
              <a:t>Laboe</a:t>
            </a:r>
            <a:endParaRPr lang="de-DE" b="1"/>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grpSp>
        <p:nvGrpSpPr>
          <p:cNvPr id="38" name="Gruppieren 37"/>
          <p:cNvGrpSpPr/>
          <p:nvPr/>
        </p:nvGrpSpPr>
        <p:grpSpPr>
          <a:xfrm>
            <a:off x="683568" y="1554404"/>
            <a:ext cx="6912768" cy="4746778"/>
            <a:chOff x="1187728" y="1307519"/>
            <a:chExt cx="5958458" cy="3769527"/>
          </a:xfrm>
        </p:grpSpPr>
        <p:grpSp>
          <p:nvGrpSpPr>
            <p:cNvPr id="36" name="Gruppieren 35"/>
            <p:cNvGrpSpPr/>
            <p:nvPr/>
          </p:nvGrpSpPr>
          <p:grpSpPr>
            <a:xfrm>
              <a:off x="1187728" y="1309415"/>
              <a:ext cx="5958458" cy="3767631"/>
              <a:chOff x="1187728" y="1309415"/>
              <a:chExt cx="5958458" cy="3767631"/>
            </a:xfrm>
          </p:grpSpPr>
          <p:pic>
            <p:nvPicPr>
              <p:cNvPr id="21" name="Grafik 20"/>
              <p:cNvPicPr/>
              <p:nvPr/>
            </p:nvPicPr>
            <p:blipFill>
              <a:blip r:embed="rId2" cstate="print"/>
              <a:srcRect/>
              <a:stretch>
                <a:fillRect/>
              </a:stretch>
            </p:blipFill>
            <p:spPr bwMode="auto">
              <a:xfrm>
                <a:off x="1997813" y="1780953"/>
                <a:ext cx="5148373" cy="3296093"/>
              </a:xfrm>
              <a:prstGeom prst="rect">
                <a:avLst/>
              </a:prstGeom>
              <a:noFill/>
              <a:ln w="9525">
                <a:noFill/>
                <a:miter lim="800000"/>
                <a:headEnd/>
                <a:tailEnd/>
              </a:ln>
            </p:spPr>
          </p:pic>
          <p:grpSp>
            <p:nvGrpSpPr>
              <p:cNvPr id="35" name="Gruppieren 34"/>
              <p:cNvGrpSpPr/>
              <p:nvPr/>
            </p:nvGrpSpPr>
            <p:grpSpPr>
              <a:xfrm>
                <a:off x="1187728" y="1309415"/>
                <a:ext cx="5184472" cy="3496628"/>
                <a:chOff x="1187728" y="1309415"/>
                <a:chExt cx="5184472" cy="3496628"/>
              </a:xfrm>
            </p:grpSpPr>
            <p:grpSp>
              <p:nvGrpSpPr>
                <p:cNvPr id="2060" name="Group 12"/>
                <p:cNvGrpSpPr>
                  <a:grpSpLocks/>
                </p:cNvGrpSpPr>
                <p:nvPr/>
              </p:nvGrpSpPr>
              <p:grpSpPr bwMode="auto">
                <a:xfrm>
                  <a:off x="1187728" y="1309415"/>
                  <a:ext cx="5184472" cy="3496628"/>
                  <a:chOff x="543" y="1808"/>
                  <a:chExt cx="8164" cy="5506"/>
                </a:xfrm>
              </p:grpSpPr>
              <p:grpSp>
                <p:nvGrpSpPr>
                  <p:cNvPr id="2061" name="Group 13"/>
                  <p:cNvGrpSpPr>
                    <a:grpSpLocks/>
                  </p:cNvGrpSpPr>
                  <p:nvPr/>
                </p:nvGrpSpPr>
                <p:grpSpPr bwMode="auto">
                  <a:xfrm>
                    <a:off x="1942" y="6310"/>
                    <a:ext cx="6765" cy="1004"/>
                    <a:chOff x="1942" y="6310"/>
                    <a:chExt cx="6765" cy="1004"/>
                  </a:xfrm>
                </p:grpSpPr>
                <p:cxnSp>
                  <p:nvCxnSpPr>
                    <p:cNvPr id="2062" name="AutoShape 14"/>
                    <p:cNvCxnSpPr>
                      <a:cxnSpLocks noChangeShapeType="1"/>
                    </p:cNvCxnSpPr>
                    <p:nvPr/>
                  </p:nvCxnSpPr>
                  <p:spPr bwMode="auto">
                    <a:xfrm>
                      <a:off x="2495" y="6714"/>
                      <a:ext cx="6212" cy="17"/>
                    </a:xfrm>
                    <a:prstGeom prst="straightConnector1">
                      <a:avLst/>
                    </a:prstGeom>
                    <a:noFill/>
                    <a:ln w="28575">
                      <a:solidFill>
                        <a:srgbClr val="365F91"/>
                      </a:solidFill>
                      <a:round/>
                      <a:headEnd/>
                      <a:tailEnd/>
                    </a:ln>
                  </p:spPr>
                </p:cxnSp>
                <p:sp>
                  <p:nvSpPr>
                    <p:cNvPr id="2063" name="Text Box 15"/>
                    <p:cNvSpPr txBox="1">
                      <a:spLocks noChangeArrowheads="1"/>
                    </p:cNvSpPr>
                    <p:nvPr/>
                  </p:nvSpPr>
                  <p:spPr bwMode="auto">
                    <a:xfrm>
                      <a:off x="1942" y="6564"/>
                      <a:ext cx="452" cy="31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pitchFamily="34" charset="0"/>
                        <a:cs typeface="Arial" pitchFamily="34" charset="0"/>
                      </a:endParaRPr>
                    </a:p>
                  </p:txBody>
                </p:sp>
                <p:cxnSp>
                  <p:nvCxnSpPr>
                    <p:cNvPr id="2064" name="AutoShape 16"/>
                    <p:cNvCxnSpPr>
                      <a:cxnSpLocks noChangeShapeType="1"/>
                    </p:cNvCxnSpPr>
                    <p:nvPr/>
                  </p:nvCxnSpPr>
                  <p:spPr bwMode="auto">
                    <a:xfrm>
                      <a:off x="8264" y="6310"/>
                      <a:ext cx="1" cy="1004"/>
                    </a:xfrm>
                    <a:prstGeom prst="straightConnector1">
                      <a:avLst/>
                    </a:prstGeom>
                    <a:noFill/>
                    <a:ln w="38100">
                      <a:solidFill>
                        <a:srgbClr val="365F91"/>
                      </a:solidFill>
                      <a:round/>
                      <a:headEnd/>
                      <a:tailEnd/>
                    </a:ln>
                  </p:spPr>
                </p:cxnSp>
              </p:grpSp>
              <p:grpSp>
                <p:nvGrpSpPr>
                  <p:cNvPr id="2065" name="Group 17"/>
                  <p:cNvGrpSpPr>
                    <a:grpSpLocks/>
                  </p:cNvGrpSpPr>
                  <p:nvPr/>
                </p:nvGrpSpPr>
                <p:grpSpPr bwMode="auto">
                  <a:xfrm>
                    <a:off x="543" y="1808"/>
                    <a:ext cx="6350" cy="5392"/>
                    <a:chOff x="543" y="1808"/>
                    <a:chExt cx="6350" cy="5392"/>
                  </a:xfrm>
                </p:grpSpPr>
                <p:cxnSp>
                  <p:nvCxnSpPr>
                    <p:cNvPr id="2066" name="AutoShape 18"/>
                    <p:cNvCxnSpPr>
                      <a:cxnSpLocks noChangeShapeType="1"/>
                    </p:cNvCxnSpPr>
                    <p:nvPr/>
                  </p:nvCxnSpPr>
                  <p:spPr bwMode="auto">
                    <a:xfrm flipH="1" flipV="1">
                      <a:off x="6011" y="2445"/>
                      <a:ext cx="17" cy="4755"/>
                    </a:xfrm>
                    <a:prstGeom prst="straightConnector1">
                      <a:avLst/>
                    </a:prstGeom>
                    <a:noFill/>
                    <a:ln w="28575">
                      <a:solidFill>
                        <a:srgbClr val="000000"/>
                      </a:solidFill>
                      <a:round/>
                      <a:headEnd/>
                      <a:tailEnd/>
                    </a:ln>
                  </p:spPr>
                </p:cxnSp>
                <p:cxnSp>
                  <p:nvCxnSpPr>
                    <p:cNvPr id="2067" name="AutoShape 19"/>
                    <p:cNvCxnSpPr>
                      <a:cxnSpLocks noChangeShapeType="1"/>
                    </p:cNvCxnSpPr>
                    <p:nvPr/>
                  </p:nvCxnSpPr>
                  <p:spPr bwMode="auto">
                    <a:xfrm rot="5400000" flipH="1" flipV="1">
                      <a:off x="4311" y="3810"/>
                      <a:ext cx="17" cy="4755"/>
                    </a:xfrm>
                    <a:prstGeom prst="straightConnector1">
                      <a:avLst/>
                    </a:prstGeom>
                    <a:noFill/>
                    <a:ln w="28575">
                      <a:solidFill>
                        <a:srgbClr val="000000"/>
                      </a:solidFill>
                      <a:round/>
                      <a:headEnd/>
                      <a:tailEnd/>
                    </a:ln>
                  </p:spPr>
                </p:cxnSp>
                <p:sp>
                  <p:nvSpPr>
                    <p:cNvPr id="2068" name="Text Box 20"/>
                    <p:cNvSpPr txBox="1">
                      <a:spLocks noChangeArrowheads="1"/>
                    </p:cNvSpPr>
                    <p:nvPr/>
                  </p:nvSpPr>
                  <p:spPr bwMode="auto">
                    <a:xfrm>
                      <a:off x="5541" y="1808"/>
                      <a:ext cx="1352" cy="63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de-DE" sz="2000" b="0" i="0" u="none" strike="noStrike" cap="none" normalizeH="0" baseline="0">
                          <a:ln>
                            <a:noFill/>
                          </a:ln>
                          <a:solidFill>
                            <a:schemeClr val="tx1"/>
                          </a:solidFill>
                          <a:effectLst/>
                          <a:latin typeface="Calibri" pitchFamily="34" charset="0"/>
                          <a:cs typeface="Arial" pitchFamily="34" charset="0"/>
                        </a:rPr>
                        <a:t>13,84</a:t>
                      </a:r>
                      <a:endParaRPr kumimoji="0" lang="de-DE" sz="2000" b="0" i="0" u="none" strike="noStrike" cap="none" normalizeH="0" baseline="0">
                        <a:ln>
                          <a:noFill/>
                        </a:ln>
                        <a:solidFill>
                          <a:schemeClr val="tx1"/>
                        </a:solidFill>
                        <a:effectLst/>
                        <a:latin typeface="Arial" pitchFamily="34" charset="0"/>
                        <a:cs typeface="Arial" pitchFamily="34" charset="0"/>
                      </a:endParaRPr>
                    </a:p>
                  </p:txBody>
                </p:sp>
                <p:sp>
                  <p:nvSpPr>
                    <p:cNvPr id="2069" name="Text Box 21"/>
                    <p:cNvSpPr txBox="1">
                      <a:spLocks noChangeArrowheads="1"/>
                    </p:cNvSpPr>
                    <p:nvPr/>
                  </p:nvSpPr>
                  <p:spPr bwMode="auto">
                    <a:xfrm>
                      <a:off x="543" y="5927"/>
                      <a:ext cx="1399" cy="63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de-DE" sz="1100" b="0" i="0" u="none" strike="noStrike" cap="none" normalizeH="0" baseline="0">
                          <a:ln>
                            <a:noFill/>
                          </a:ln>
                          <a:solidFill>
                            <a:schemeClr val="tx1"/>
                          </a:solidFill>
                          <a:effectLst/>
                          <a:latin typeface="Calibri" pitchFamily="34" charset="0"/>
                          <a:cs typeface="Arial" pitchFamily="34" charset="0"/>
                        </a:rPr>
                        <a:t>          = </a:t>
                      </a:r>
                      <a:r>
                        <a:rPr kumimoji="0" lang="de-DE" sz="2000" b="0" i="0" u="none" strike="noStrike" cap="none" normalizeH="0" baseline="0">
                          <a:ln>
                            <a:noFill/>
                          </a:ln>
                          <a:solidFill>
                            <a:schemeClr val="tx1"/>
                          </a:solidFill>
                          <a:effectLst/>
                          <a:latin typeface="Calibri" pitchFamily="34" charset="0"/>
                          <a:cs typeface="Arial" pitchFamily="34" charset="0"/>
                        </a:rPr>
                        <a:t>1,1</a:t>
                      </a:r>
                      <a:endParaRPr kumimoji="0" lang="de-DE" sz="2000" b="0" i="0" u="none" strike="noStrike" cap="none" normalizeH="0" baseline="0">
                        <a:ln>
                          <a:noFill/>
                        </a:ln>
                        <a:solidFill>
                          <a:schemeClr val="tx1"/>
                        </a:solidFill>
                        <a:effectLst/>
                        <a:latin typeface="Arial" pitchFamily="34" charset="0"/>
                        <a:cs typeface="Arial" pitchFamily="34" charset="0"/>
                      </a:endParaRPr>
                    </a:p>
                  </p:txBody>
                </p:sp>
              </p:grpSp>
            </p:grpSp>
            <p:pic>
              <p:nvPicPr>
                <p:cNvPr id="2072" name="Picture 24"/>
                <p:cNvPicPr>
                  <a:picLocks noChangeAspect="1" noChangeArrowheads="1"/>
                </p:cNvPicPr>
                <p:nvPr/>
              </p:nvPicPr>
              <p:blipFill>
                <a:blip r:embed="rId3" cstate="print"/>
                <a:srcRect/>
                <a:stretch>
                  <a:fillRect/>
                </a:stretch>
              </p:blipFill>
              <p:spPr bwMode="auto">
                <a:xfrm>
                  <a:off x="1331640" y="3933056"/>
                  <a:ext cx="224978" cy="357318"/>
                </a:xfrm>
                <a:prstGeom prst="rect">
                  <a:avLst/>
                </a:prstGeom>
                <a:noFill/>
                <a:ln w="9525">
                  <a:noFill/>
                  <a:miter lim="800000"/>
                  <a:headEnd/>
                  <a:tailEnd/>
                </a:ln>
              </p:spPr>
            </p:pic>
          </p:grpSp>
        </p:grpSp>
        <p:pic>
          <p:nvPicPr>
            <p:cNvPr id="2073" name="Picture 25"/>
            <p:cNvPicPr>
              <a:picLocks noChangeAspect="1" noChangeArrowheads="1"/>
            </p:cNvPicPr>
            <p:nvPr/>
          </p:nvPicPr>
          <p:blipFill>
            <a:blip r:embed="rId4" cstate="print"/>
            <a:srcRect/>
            <a:stretch>
              <a:fillRect/>
            </a:stretch>
          </p:blipFill>
          <p:spPr bwMode="auto">
            <a:xfrm>
              <a:off x="4973832" y="1307519"/>
              <a:ext cx="215453" cy="402179"/>
            </a:xfrm>
            <a:prstGeom prst="rect">
              <a:avLst/>
            </a:prstGeom>
            <a:noFill/>
            <a:ln w="9525">
              <a:noFill/>
              <a:miter lim="800000"/>
              <a:headEnd/>
              <a:tailEnd/>
            </a:ln>
          </p:spPr>
        </p:pic>
      </p:grpSp>
      <p:sp>
        <p:nvSpPr>
          <p:cNvPr id="22" name="Textfeld 21"/>
          <p:cNvSpPr txBox="1"/>
          <p:nvPr/>
        </p:nvSpPr>
        <p:spPr>
          <a:xfrm>
            <a:off x="1691680" y="6237312"/>
            <a:ext cx="6768752" cy="230832"/>
          </a:xfrm>
          <a:prstGeom prst="rect">
            <a:avLst/>
          </a:prstGeom>
          <a:noFill/>
        </p:spPr>
        <p:txBody>
          <a:bodyPr wrap="square" rtlCol="0">
            <a:spAutoFit/>
          </a:bodyPr>
          <a:lstStyle/>
          <a:p>
            <a:r>
              <a:rPr lang="de-DE" sz="900"/>
              <a:t>Abbildung 7</a:t>
            </a:r>
          </a:p>
        </p:txBody>
      </p:sp>
      <p:sp>
        <p:nvSpPr>
          <p:cNvPr id="23" name="Bogen 22"/>
          <p:cNvSpPr/>
          <p:nvPr/>
        </p:nvSpPr>
        <p:spPr>
          <a:xfrm rot="10800000">
            <a:off x="5580112" y="5085184"/>
            <a:ext cx="3096344" cy="360040"/>
          </a:xfrm>
          <a:prstGeom prst="arc">
            <a:avLst>
              <a:gd name="adj1" fmla="val 16200000"/>
              <a:gd name="adj2" fmla="val 2137995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2555776" y="188640"/>
            <a:ext cx="3456384" cy="489297"/>
          </a:xfrm>
        </p:spPr>
        <p:txBody>
          <a:bodyPr>
            <a:normAutofit fontScale="90000"/>
          </a:bodyPr>
          <a:lstStyle/>
          <a:p>
            <a:pPr algn="ctr"/>
            <a:r>
              <a:rPr lang="de-DE"/>
              <a:t>Meereswellen</a:t>
            </a:r>
          </a:p>
        </p:txBody>
      </p:sp>
      <p:sp>
        <p:nvSpPr>
          <p:cNvPr id="9" name="Textfeld 8"/>
          <p:cNvSpPr txBox="1"/>
          <p:nvPr/>
        </p:nvSpPr>
        <p:spPr>
          <a:xfrm>
            <a:off x="0" y="692696"/>
            <a:ext cx="3203848" cy="369332"/>
          </a:xfrm>
          <a:prstGeom prst="rect">
            <a:avLst/>
          </a:prstGeom>
          <a:solidFill>
            <a:schemeClr val="bg1">
              <a:lumMod val="65000"/>
            </a:schemeClr>
          </a:solidFill>
        </p:spPr>
        <p:txBody>
          <a:bodyPr wrap="square" rtlCol="0">
            <a:spAutoFit/>
          </a:bodyPr>
          <a:lstStyle/>
          <a:p>
            <a:r>
              <a:rPr lang="de-DE"/>
              <a:t>Beispielstandort </a:t>
            </a:r>
            <a:r>
              <a:rPr lang="de-DE" b="1" err="1"/>
              <a:t>Laboe</a:t>
            </a:r>
            <a:endParaRPr lang="de-DE" b="1"/>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pic>
        <p:nvPicPr>
          <p:cNvPr id="24578" name="Picture 2"/>
          <p:cNvPicPr>
            <a:picLocks noChangeAspect="1" noChangeArrowheads="1"/>
          </p:cNvPicPr>
          <p:nvPr/>
        </p:nvPicPr>
        <p:blipFill>
          <a:blip r:embed="rId3" cstate="print"/>
          <a:srcRect/>
          <a:stretch>
            <a:fillRect/>
          </a:stretch>
        </p:blipFill>
        <p:spPr bwMode="auto">
          <a:xfrm>
            <a:off x="2411760" y="1412776"/>
            <a:ext cx="3756143" cy="728464"/>
          </a:xfrm>
          <a:prstGeom prst="rect">
            <a:avLst/>
          </a:prstGeom>
          <a:noFill/>
          <a:ln w="9525">
            <a:noFill/>
            <a:miter lim="800000"/>
            <a:headEnd/>
            <a:tailEnd/>
          </a:ln>
        </p:spPr>
      </p:pic>
      <p:sp>
        <p:nvSpPr>
          <p:cNvPr id="25" name="Textfeld 24"/>
          <p:cNvSpPr txBox="1"/>
          <p:nvPr/>
        </p:nvSpPr>
        <p:spPr>
          <a:xfrm>
            <a:off x="0" y="2607876"/>
            <a:ext cx="9144000" cy="677108"/>
          </a:xfrm>
          <a:prstGeom prst="rect">
            <a:avLst/>
          </a:prstGeom>
          <a:solidFill>
            <a:schemeClr val="bg1">
              <a:lumMod val="65000"/>
            </a:schemeClr>
          </a:solidFill>
        </p:spPr>
        <p:txBody>
          <a:bodyPr wrap="square" rtlCol="0">
            <a:spAutoFit/>
          </a:bodyPr>
          <a:lstStyle/>
          <a:p>
            <a:r>
              <a:rPr lang="de-DE" sz="2000"/>
              <a:t>Geschwindigkeit der Luft über dem Wasser, ohne Differenz der Lufttemperatur.</a:t>
            </a:r>
          </a:p>
          <a:p>
            <a:endParaRPr lang="de-DE"/>
          </a:p>
        </p:txBody>
      </p:sp>
      <p:sp>
        <p:nvSpPr>
          <p:cNvPr id="26" name="Textfeld 25"/>
          <p:cNvSpPr txBox="1"/>
          <p:nvPr/>
        </p:nvSpPr>
        <p:spPr>
          <a:xfrm>
            <a:off x="1475656" y="3717032"/>
            <a:ext cx="6120680" cy="1231106"/>
          </a:xfrm>
          <a:prstGeom prst="rect">
            <a:avLst/>
          </a:prstGeom>
          <a:solidFill>
            <a:schemeClr val="bg1"/>
          </a:solidFill>
        </p:spPr>
        <p:txBody>
          <a:bodyPr wrap="square" rtlCol="0">
            <a:spAutoFit/>
          </a:bodyPr>
          <a:lstStyle/>
          <a:p>
            <a:r>
              <a:rPr lang="de-DE" sz="2000" b="1"/>
              <a:t>Mit Einberechnung der Temperaturdifferenz</a:t>
            </a:r>
            <a:r>
              <a:rPr lang="de-DE"/>
              <a:t>:</a:t>
            </a:r>
          </a:p>
          <a:p>
            <a:r>
              <a:rPr lang="de-DE"/>
              <a:t>Lufttemperatur: 8 Grad Celsius</a:t>
            </a:r>
          </a:p>
          <a:p>
            <a:r>
              <a:rPr lang="de-DE"/>
              <a:t>Wassertemperatur: 4 Grad Celsius</a:t>
            </a:r>
          </a:p>
          <a:p>
            <a:endParaRPr lang="de-DE"/>
          </a:p>
        </p:txBody>
      </p:sp>
      <p:pic>
        <p:nvPicPr>
          <p:cNvPr id="24579" name="Picture 3"/>
          <p:cNvPicPr>
            <a:picLocks noChangeAspect="1" noChangeArrowheads="1"/>
          </p:cNvPicPr>
          <p:nvPr/>
        </p:nvPicPr>
        <p:blipFill>
          <a:blip r:embed="rId4" cstate="print"/>
          <a:srcRect/>
          <a:stretch>
            <a:fillRect/>
          </a:stretch>
        </p:blipFill>
        <p:spPr bwMode="auto">
          <a:xfrm>
            <a:off x="2152117" y="5301208"/>
            <a:ext cx="4724139" cy="573782"/>
          </a:xfrm>
          <a:prstGeom prst="rect">
            <a:avLst/>
          </a:prstGeom>
          <a:noFill/>
          <a:ln w="9525">
            <a:noFill/>
            <a:miter lim="800000"/>
            <a:headEnd/>
            <a:tailEnd/>
          </a:ln>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555776" y="188640"/>
            <a:ext cx="3456384" cy="489297"/>
          </a:xfrm>
        </p:spPr>
        <p:txBody>
          <a:bodyPr>
            <a:normAutofit fontScale="90000"/>
          </a:bodyPr>
          <a:lstStyle/>
          <a:p>
            <a:pPr algn="ctr"/>
            <a:r>
              <a:rPr lang="de-DE"/>
              <a:t>Meereswellen</a:t>
            </a:r>
          </a:p>
        </p:txBody>
      </p:sp>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sp>
        <p:nvSpPr>
          <p:cNvPr id="9" name="Textfeld 8"/>
          <p:cNvSpPr txBox="1"/>
          <p:nvPr/>
        </p:nvSpPr>
        <p:spPr>
          <a:xfrm>
            <a:off x="0" y="692696"/>
            <a:ext cx="3203848" cy="369332"/>
          </a:xfrm>
          <a:prstGeom prst="rect">
            <a:avLst/>
          </a:prstGeom>
          <a:solidFill>
            <a:schemeClr val="bg1">
              <a:lumMod val="65000"/>
            </a:schemeClr>
          </a:solidFill>
        </p:spPr>
        <p:txBody>
          <a:bodyPr wrap="square" rtlCol="0">
            <a:spAutoFit/>
          </a:bodyPr>
          <a:lstStyle/>
          <a:p>
            <a:r>
              <a:rPr lang="de-DE"/>
              <a:t>Beispielstandort </a:t>
            </a:r>
            <a:r>
              <a:rPr lang="de-DE" b="1" err="1"/>
              <a:t>Laboe</a:t>
            </a:r>
            <a:endParaRPr lang="de-DE" b="1"/>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pic>
        <p:nvPicPr>
          <p:cNvPr id="24579" name="Picture 3"/>
          <p:cNvPicPr>
            <a:picLocks noChangeAspect="1" noChangeArrowheads="1"/>
          </p:cNvPicPr>
          <p:nvPr/>
        </p:nvPicPr>
        <p:blipFill>
          <a:blip r:embed="rId2" cstate="print"/>
          <a:srcRect/>
          <a:stretch>
            <a:fillRect/>
          </a:stretch>
        </p:blipFill>
        <p:spPr bwMode="auto">
          <a:xfrm>
            <a:off x="1907704" y="1196752"/>
            <a:ext cx="4724139" cy="573782"/>
          </a:xfrm>
          <a:prstGeom prst="rect">
            <a:avLst/>
          </a:prstGeom>
          <a:noFill/>
          <a:ln w="9525">
            <a:noFill/>
            <a:miter lim="800000"/>
            <a:headEnd/>
            <a:tailEnd/>
          </a:ln>
        </p:spPr>
      </p:pic>
      <p:grpSp>
        <p:nvGrpSpPr>
          <p:cNvPr id="21" name="Gruppieren 20"/>
          <p:cNvGrpSpPr/>
          <p:nvPr/>
        </p:nvGrpSpPr>
        <p:grpSpPr>
          <a:xfrm>
            <a:off x="1259632" y="1844824"/>
            <a:ext cx="6192688" cy="4206092"/>
            <a:chOff x="1259632" y="1988840"/>
            <a:chExt cx="6192688" cy="4206092"/>
          </a:xfrm>
        </p:grpSpPr>
        <p:grpSp>
          <p:nvGrpSpPr>
            <p:cNvPr id="17" name="Gruppieren 16"/>
            <p:cNvGrpSpPr/>
            <p:nvPr/>
          </p:nvGrpSpPr>
          <p:grpSpPr>
            <a:xfrm>
              <a:off x="1259632" y="1988840"/>
              <a:ext cx="6192688" cy="4206092"/>
              <a:chOff x="1979712" y="2492896"/>
              <a:chExt cx="5076323" cy="3125972"/>
            </a:xfrm>
          </p:grpSpPr>
          <p:pic>
            <p:nvPicPr>
              <p:cNvPr id="11" name="Grafik 10"/>
              <p:cNvPicPr/>
              <p:nvPr/>
            </p:nvPicPr>
            <p:blipFill>
              <a:blip r:embed="rId3" cstate="print"/>
              <a:srcRect/>
              <a:stretch>
                <a:fillRect/>
              </a:stretch>
            </p:blipFill>
            <p:spPr bwMode="auto">
              <a:xfrm>
                <a:off x="1979712" y="2492896"/>
                <a:ext cx="5076323" cy="3125972"/>
              </a:xfrm>
              <a:prstGeom prst="rect">
                <a:avLst/>
              </a:prstGeom>
              <a:noFill/>
              <a:ln w="9525">
                <a:noFill/>
                <a:miter lim="800000"/>
                <a:headEnd/>
                <a:tailEnd/>
              </a:ln>
            </p:spPr>
          </p:pic>
          <p:grpSp>
            <p:nvGrpSpPr>
              <p:cNvPr id="25602" name="Group 2"/>
              <p:cNvGrpSpPr>
                <a:grpSpLocks/>
              </p:cNvGrpSpPr>
              <p:nvPr/>
            </p:nvGrpSpPr>
            <p:grpSpPr bwMode="auto">
              <a:xfrm>
                <a:off x="2088902" y="3135281"/>
                <a:ext cx="2051050" cy="2052638"/>
                <a:chOff x="2009" y="2480"/>
                <a:chExt cx="3232" cy="3232"/>
              </a:xfrm>
            </p:grpSpPr>
            <p:grpSp>
              <p:nvGrpSpPr>
                <p:cNvPr id="25603" name="Group 3"/>
                <p:cNvGrpSpPr>
                  <a:grpSpLocks/>
                </p:cNvGrpSpPr>
                <p:nvPr/>
              </p:nvGrpSpPr>
              <p:grpSpPr bwMode="auto">
                <a:xfrm>
                  <a:off x="2428" y="2480"/>
                  <a:ext cx="2813" cy="3232"/>
                  <a:chOff x="2428" y="2480"/>
                  <a:chExt cx="2813" cy="3232"/>
                </a:xfrm>
              </p:grpSpPr>
              <p:cxnSp>
                <p:nvCxnSpPr>
                  <p:cNvPr id="25604" name="AutoShape 4"/>
                  <p:cNvCxnSpPr>
                    <a:cxnSpLocks noChangeShapeType="1"/>
                  </p:cNvCxnSpPr>
                  <p:nvPr/>
                </p:nvCxnSpPr>
                <p:spPr bwMode="auto">
                  <a:xfrm>
                    <a:off x="2428" y="2813"/>
                    <a:ext cx="2813" cy="0"/>
                  </a:xfrm>
                  <a:prstGeom prst="straightConnector1">
                    <a:avLst/>
                  </a:prstGeom>
                  <a:noFill/>
                  <a:ln w="28575">
                    <a:solidFill>
                      <a:srgbClr val="FFFFFF"/>
                    </a:solidFill>
                    <a:round/>
                    <a:headEnd/>
                    <a:tailEnd/>
                  </a:ln>
                </p:spPr>
              </p:cxnSp>
              <p:cxnSp>
                <p:nvCxnSpPr>
                  <p:cNvPr id="25605" name="AutoShape 5"/>
                  <p:cNvCxnSpPr>
                    <a:cxnSpLocks noChangeShapeType="1"/>
                  </p:cNvCxnSpPr>
                  <p:nvPr/>
                </p:nvCxnSpPr>
                <p:spPr bwMode="auto">
                  <a:xfrm flipH="1">
                    <a:off x="4999" y="2480"/>
                    <a:ext cx="1" cy="3232"/>
                  </a:xfrm>
                  <a:prstGeom prst="straightConnector1">
                    <a:avLst/>
                  </a:prstGeom>
                  <a:noFill/>
                  <a:ln w="57150">
                    <a:solidFill>
                      <a:srgbClr val="FFFFFF"/>
                    </a:solidFill>
                    <a:round/>
                    <a:headEnd/>
                    <a:tailEnd/>
                  </a:ln>
                </p:spPr>
              </p:cxnSp>
            </p:grpSp>
            <p:sp>
              <p:nvSpPr>
                <p:cNvPr id="25606" name="Text Box 6"/>
                <p:cNvSpPr txBox="1">
                  <a:spLocks noChangeArrowheads="1"/>
                </p:cNvSpPr>
                <p:nvPr/>
              </p:nvSpPr>
              <p:spPr bwMode="auto">
                <a:xfrm>
                  <a:off x="2009" y="2646"/>
                  <a:ext cx="519" cy="25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pitchFamily="34" charset="0"/>
                    <a:cs typeface="Arial" pitchFamily="34" charset="0"/>
                  </a:endParaRPr>
                </a:p>
              </p:txBody>
            </p:sp>
          </p:grpSp>
        </p:grpSp>
        <p:grpSp>
          <p:nvGrpSpPr>
            <p:cNvPr id="25607" name="Group 7"/>
            <p:cNvGrpSpPr>
              <a:grpSpLocks/>
            </p:cNvGrpSpPr>
            <p:nvPr/>
          </p:nvGrpSpPr>
          <p:grpSpPr bwMode="auto">
            <a:xfrm>
              <a:off x="1835696" y="2996952"/>
              <a:ext cx="2376264" cy="2628702"/>
              <a:chOff x="2299" y="2545"/>
              <a:chExt cx="3232" cy="3232"/>
            </a:xfrm>
          </p:grpSpPr>
          <p:cxnSp>
            <p:nvCxnSpPr>
              <p:cNvPr id="25608" name="AutoShape 8"/>
              <p:cNvCxnSpPr>
                <a:cxnSpLocks noChangeShapeType="1"/>
              </p:cNvCxnSpPr>
              <p:nvPr/>
            </p:nvCxnSpPr>
            <p:spPr bwMode="auto">
              <a:xfrm flipV="1">
                <a:off x="5325" y="2545"/>
                <a:ext cx="16" cy="3232"/>
              </a:xfrm>
              <a:prstGeom prst="straightConnector1">
                <a:avLst/>
              </a:prstGeom>
              <a:noFill/>
              <a:ln w="28575">
                <a:solidFill>
                  <a:srgbClr val="000000"/>
                </a:solidFill>
                <a:round/>
                <a:headEnd/>
                <a:tailEnd/>
              </a:ln>
            </p:spPr>
          </p:cxnSp>
          <p:cxnSp>
            <p:nvCxnSpPr>
              <p:cNvPr id="25609" name="AutoShape 9"/>
              <p:cNvCxnSpPr>
                <a:cxnSpLocks noChangeShapeType="1"/>
              </p:cNvCxnSpPr>
              <p:nvPr/>
            </p:nvCxnSpPr>
            <p:spPr bwMode="auto">
              <a:xfrm rot="5400000" flipV="1">
                <a:off x="3907" y="1289"/>
                <a:ext cx="16" cy="3232"/>
              </a:xfrm>
              <a:prstGeom prst="straightConnector1">
                <a:avLst/>
              </a:prstGeom>
              <a:noFill/>
              <a:ln w="28575">
                <a:solidFill>
                  <a:srgbClr val="000000"/>
                </a:solidFill>
                <a:round/>
                <a:headEnd/>
                <a:tailEnd/>
              </a:ln>
            </p:spPr>
          </p:cxnSp>
        </p:grpSp>
      </p:grpSp>
      <p:sp>
        <p:nvSpPr>
          <p:cNvPr id="18" name="Textfeld 17"/>
          <p:cNvSpPr txBox="1"/>
          <p:nvPr/>
        </p:nvSpPr>
        <p:spPr>
          <a:xfrm>
            <a:off x="1619672" y="6021288"/>
            <a:ext cx="5976664" cy="230832"/>
          </a:xfrm>
          <a:prstGeom prst="rect">
            <a:avLst/>
          </a:prstGeom>
          <a:noFill/>
        </p:spPr>
        <p:txBody>
          <a:bodyPr wrap="square" rtlCol="0">
            <a:spAutoFit/>
          </a:bodyPr>
          <a:lstStyle/>
          <a:p>
            <a:r>
              <a:rPr lang="de-DE" sz="900"/>
              <a:t>Abbildung 8</a:t>
            </a: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555776" y="188640"/>
            <a:ext cx="3456384" cy="489297"/>
          </a:xfrm>
        </p:spPr>
        <p:txBody>
          <a:bodyPr>
            <a:normAutofit fontScale="90000"/>
          </a:bodyPr>
          <a:lstStyle/>
          <a:p>
            <a:pPr algn="ctr"/>
            <a:r>
              <a:rPr lang="de-DE"/>
              <a:t>Meereswellen</a:t>
            </a:r>
          </a:p>
        </p:txBody>
      </p:sp>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sp>
        <p:nvSpPr>
          <p:cNvPr id="9" name="Textfeld 8"/>
          <p:cNvSpPr txBox="1"/>
          <p:nvPr/>
        </p:nvSpPr>
        <p:spPr>
          <a:xfrm>
            <a:off x="0" y="692696"/>
            <a:ext cx="3203848" cy="369332"/>
          </a:xfrm>
          <a:prstGeom prst="rect">
            <a:avLst/>
          </a:prstGeom>
          <a:solidFill>
            <a:schemeClr val="bg1">
              <a:lumMod val="65000"/>
            </a:schemeClr>
          </a:solidFill>
        </p:spPr>
        <p:txBody>
          <a:bodyPr wrap="square" rtlCol="0">
            <a:spAutoFit/>
          </a:bodyPr>
          <a:lstStyle/>
          <a:p>
            <a:r>
              <a:rPr lang="de-DE"/>
              <a:t>Beispielstandort </a:t>
            </a:r>
            <a:r>
              <a:rPr lang="de-DE" b="1" err="1"/>
              <a:t>Laboe</a:t>
            </a:r>
            <a:endParaRPr lang="de-DE" b="1"/>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grpSp>
        <p:nvGrpSpPr>
          <p:cNvPr id="3" name="Gruppieren 20"/>
          <p:cNvGrpSpPr/>
          <p:nvPr/>
        </p:nvGrpSpPr>
        <p:grpSpPr>
          <a:xfrm>
            <a:off x="1259632" y="1124744"/>
            <a:ext cx="6192688" cy="4206092"/>
            <a:chOff x="1259632" y="1988840"/>
            <a:chExt cx="6192688" cy="4206092"/>
          </a:xfrm>
        </p:grpSpPr>
        <p:grpSp>
          <p:nvGrpSpPr>
            <p:cNvPr id="4" name="Gruppieren 16"/>
            <p:cNvGrpSpPr/>
            <p:nvPr/>
          </p:nvGrpSpPr>
          <p:grpSpPr>
            <a:xfrm>
              <a:off x="1259632" y="1988840"/>
              <a:ext cx="6192688" cy="4206092"/>
              <a:chOff x="1979712" y="2492896"/>
              <a:chExt cx="5076323" cy="3125972"/>
            </a:xfrm>
          </p:grpSpPr>
          <p:pic>
            <p:nvPicPr>
              <p:cNvPr id="11" name="Grafik 10"/>
              <p:cNvPicPr/>
              <p:nvPr/>
            </p:nvPicPr>
            <p:blipFill>
              <a:blip r:embed="rId2" cstate="print"/>
              <a:srcRect/>
              <a:stretch>
                <a:fillRect/>
              </a:stretch>
            </p:blipFill>
            <p:spPr bwMode="auto">
              <a:xfrm>
                <a:off x="1979712" y="2492896"/>
                <a:ext cx="5076323" cy="3125972"/>
              </a:xfrm>
              <a:prstGeom prst="rect">
                <a:avLst/>
              </a:prstGeom>
              <a:noFill/>
              <a:ln w="9525">
                <a:noFill/>
                <a:miter lim="800000"/>
                <a:headEnd/>
                <a:tailEnd/>
              </a:ln>
            </p:spPr>
          </p:pic>
          <p:grpSp>
            <p:nvGrpSpPr>
              <p:cNvPr id="5" name="Group 2"/>
              <p:cNvGrpSpPr>
                <a:grpSpLocks/>
              </p:cNvGrpSpPr>
              <p:nvPr/>
            </p:nvGrpSpPr>
            <p:grpSpPr bwMode="auto">
              <a:xfrm>
                <a:off x="2088902" y="3135281"/>
                <a:ext cx="2051050" cy="2052638"/>
                <a:chOff x="2009" y="2480"/>
                <a:chExt cx="3232" cy="3232"/>
              </a:xfrm>
            </p:grpSpPr>
            <p:grpSp>
              <p:nvGrpSpPr>
                <p:cNvPr id="6" name="Group 3"/>
                <p:cNvGrpSpPr>
                  <a:grpSpLocks/>
                </p:cNvGrpSpPr>
                <p:nvPr/>
              </p:nvGrpSpPr>
              <p:grpSpPr bwMode="auto">
                <a:xfrm>
                  <a:off x="2428" y="2480"/>
                  <a:ext cx="2813" cy="3232"/>
                  <a:chOff x="2428" y="2480"/>
                  <a:chExt cx="2813" cy="3232"/>
                </a:xfrm>
              </p:grpSpPr>
              <p:cxnSp>
                <p:nvCxnSpPr>
                  <p:cNvPr id="25604" name="AutoShape 4"/>
                  <p:cNvCxnSpPr>
                    <a:cxnSpLocks noChangeShapeType="1"/>
                  </p:cNvCxnSpPr>
                  <p:nvPr/>
                </p:nvCxnSpPr>
                <p:spPr bwMode="auto">
                  <a:xfrm>
                    <a:off x="2428" y="2813"/>
                    <a:ext cx="2813" cy="0"/>
                  </a:xfrm>
                  <a:prstGeom prst="straightConnector1">
                    <a:avLst/>
                  </a:prstGeom>
                  <a:noFill/>
                  <a:ln w="57150">
                    <a:solidFill>
                      <a:srgbClr val="FFFFFF"/>
                    </a:solidFill>
                    <a:round/>
                    <a:headEnd/>
                    <a:tailEnd/>
                  </a:ln>
                </p:spPr>
              </p:cxnSp>
              <p:cxnSp>
                <p:nvCxnSpPr>
                  <p:cNvPr id="25605" name="AutoShape 5"/>
                  <p:cNvCxnSpPr>
                    <a:cxnSpLocks noChangeShapeType="1"/>
                  </p:cNvCxnSpPr>
                  <p:nvPr/>
                </p:nvCxnSpPr>
                <p:spPr bwMode="auto">
                  <a:xfrm flipH="1">
                    <a:off x="4999" y="2480"/>
                    <a:ext cx="1" cy="3232"/>
                  </a:xfrm>
                  <a:prstGeom prst="straightConnector1">
                    <a:avLst/>
                  </a:prstGeom>
                  <a:noFill/>
                  <a:ln w="57150">
                    <a:solidFill>
                      <a:srgbClr val="FFFFFF"/>
                    </a:solidFill>
                    <a:round/>
                    <a:headEnd/>
                    <a:tailEnd/>
                  </a:ln>
                </p:spPr>
              </p:cxnSp>
            </p:grpSp>
            <p:sp>
              <p:nvSpPr>
                <p:cNvPr id="25606" name="Text Box 6"/>
                <p:cNvSpPr txBox="1">
                  <a:spLocks noChangeArrowheads="1"/>
                </p:cNvSpPr>
                <p:nvPr/>
              </p:nvSpPr>
              <p:spPr bwMode="auto">
                <a:xfrm>
                  <a:off x="2009" y="2646"/>
                  <a:ext cx="519" cy="25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pitchFamily="34" charset="0"/>
                    <a:cs typeface="Arial" pitchFamily="34" charset="0"/>
                  </a:endParaRPr>
                </a:p>
              </p:txBody>
            </p:sp>
          </p:grpSp>
        </p:grpSp>
        <p:grpSp>
          <p:nvGrpSpPr>
            <p:cNvPr id="7" name="Group 7"/>
            <p:cNvGrpSpPr>
              <a:grpSpLocks/>
            </p:cNvGrpSpPr>
            <p:nvPr/>
          </p:nvGrpSpPr>
          <p:grpSpPr bwMode="auto">
            <a:xfrm>
              <a:off x="1835696" y="2996952"/>
              <a:ext cx="2376264" cy="2628702"/>
              <a:chOff x="2299" y="2545"/>
              <a:chExt cx="3232" cy="3232"/>
            </a:xfrm>
          </p:grpSpPr>
          <p:cxnSp>
            <p:nvCxnSpPr>
              <p:cNvPr id="25608" name="AutoShape 8"/>
              <p:cNvCxnSpPr>
                <a:cxnSpLocks noChangeShapeType="1"/>
              </p:cNvCxnSpPr>
              <p:nvPr/>
            </p:nvCxnSpPr>
            <p:spPr bwMode="auto">
              <a:xfrm flipV="1">
                <a:off x="5325" y="2545"/>
                <a:ext cx="16" cy="3232"/>
              </a:xfrm>
              <a:prstGeom prst="straightConnector1">
                <a:avLst/>
              </a:prstGeom>
              <a:noFill/>
              <a:ln w="28575">
                <a:solidFill>
                  <a:srgbClr val="000000"/>
                </a:solidFill>
                <a:round/>
                <a:headEnd/>
                <a:tailEnd/>
              </a:ln>
            </p:spPr>
          </p:cxnSp>
          <p:cxnSp>
            <p:nvCxnSpPr>
              <p:cNvPr id="25609" name="AutoShape 9"/>
              <p:cNvCxnSpPr>
                <a:cxnSpLocks noChangeShapeType="1"/>
              </p:cNvCxnSpPr>
              <p:nvPr/>
            </p:nvCxnSpPr>
            <p:spPr bwMode="auto">
              <a:xfrm rot="5400000" flipV="1">
                <a:off x="3907" y="1289"/>
                <a:ext cx="16" cy="3232"/>
              </a:xfrm>
              <a:prstGeom prst="straightConnector1">
                <a:avLst/>
              </a:prstGeom>
              <a:noFill/>
              <a:ln w="28575">
                <a:solidFill>
                  <a:srgbClr val="000000"/>
                </a:solidFill>
                <a:round/>
                <a:headEnd/>
                <a:tailEnd/>
              </a:ln>
            </p:spPr>
          </p:cxnSp>
        </p:grpSp>
      </p:grpSp>
      <p:pic>
        <p:nvPicPr>
          <p:cNvPr id="25610" name="Picture 10"/>
          <p:cNvPicPr>
            <a:picLocks noChangeAspect="1" noChangeArrowheads="1"/>
          </p:cNvPicPr>
          <p:nvPr/>
        </p:nvPicPr>
        <p:blipFill>
          <a:blip r:embed="rId3" cstate="print"/>
          <a:srcRect/>
          <a:stretch>
            <a:fillRect/>
          </a:stretch>
        </p:blipFill>
        <p:spPr bwMode="auto">
          <a:xfrm>
            <a:off x="2339752" y="5373216"/>
            <a:ext cx="4320480" cy="1185264"/>
          </a:xfrm>
          <a:prstGeom prst="rect">
            <a:avLst/>
          </a:prstGeom>
          <a:noFill/>
          <a:ln w="9525">
            <a:noFill/>
            <a:miter lim="800000"/>
            <a:headEnd/>
            <a:tailEnd/>
          </a:ln>
        </p:spPr>
      </p:pic>
      <p:sp>
        <p:nvSpPr>
          <p:cNvPr id="18" name="Textfeld 17"/>
          <p:cNvSpPr txBox="1"/>
          <p:nvPr/>
        </p:nvSpPr>
        <p:spPr>
          <a:xfrm>
            <a:off x="1475656" y="5229200"/>
            <a:ext cx="5976664" cy="230832"/>
          </a:xfrm>
          <a:prstGeom prst="rect">
            <a:avLst/>
          </a:prstGeom>
          <a:noFill/>
        </p:spPr>
        <p:txBody>
          <a:bodyPr wrap="square" rtlCol="0">
            <a:spAutoFit/>
          </a:bodyPr>
          <a:lstStyle/>
          <a:p>
            <a:r>
              <a:rPr lang="de-DE" sz="900"/>
              <a:t>Abbildung 8</a:t>
            </a:r>
          </a:p>
        </p:txBody>
      </p:sp>
      <p:sp>
        <p:nvSpPr>
          <p:cNvPr id="19" name="Textfeld 18"/>
          <p:cNvSpPr txBox="1"/>
          <p:nvPr/>
        </p:nvSpPr>
        <p:spPr>
          <a:xfrm>
            <a:off x="5796136" y="5949280"/>
            <a:ext cx="864096" cy="646331"/>
          </a:xfrm>
          <a:prstGeom prst="rect">
            <a:avLst/>
          </a:prstGeom>
          <a:noFill/>
          <a:ln w="38100">
            <a:solidFill>
              <a:srgbClr val="FF0000"/>
            </a:solidFill>
          </a:ln>
        </p:spPr>
        <p:txBody>
          <a:bodyPr wrap="square" rtlCol="0">
            <a:spAutoFit/>
          </a:bodyPr>
          <a:lstStyle/>
          <a:p>
            <a:endParaRPr lang="de-DE"/>
          </a:p>
          <a:p>
            <a:endParaRPr lang="de-DE"/>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0"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2555776" y="188640"/>
            <a:ext cx="3456384" cy="489297"/>
          </a:xfrm>
        </p:spPr>
        <p:txBody>
          <a:bodyPr>
            <a:normAutofit fontScale="90000"/>
          </a:bodyPr>
          <a:lstStyle/>
          <a:p>
            <a:pPr algn="ctr"/>
            <a:r>
              <a:rPr lang="de-DE"/>
              <a:t>Meereswellen</a:t>
            </a:r>
          </a:p>
        </p:txBody>
      </p:sp>
      <p:sp>
        <p:nvSpPr>
          <p:cNvPr id="9" name="Textfeld 8"/>
          <p:cNvSpPr txBox="1"/>
          <p:nvPr/>
        </p:nvSpPr>
        <p:spPr>
          <a:xfrm>
            <a:off x="0" y="692696"/>
            <a:ext cx="3203848" cy="369332"/>
          </a:xfrm>
          <a:prstGeom prst="rect">
            <a:avLst/>
          </a:prstGeom>
          <a:solidFill>
            <a:schemeClr val="bg1">
              <a:lumMod val="65000"/>
            </a:schemeClr>
          </a:solidFill>
        </p:spPr>
        <p:txBody>
          <a:bodyPr wrap="square" rtlCol="0">
            <a:spAutoFit/>
          </a:bodyPr>
          <a:lstStyle/>
          <a:p>
            <a:r>
              <a:rPr lang="de-DE"/>
              <a:t>Beispielstandort </a:t>
            </a:r>
            <a:r>
              <a:rPr lang="de-DE" b="1" err="1"/>
              <a:t>Laboe</a:t>
            </a:r>
            <a:endParaRPr lang="de-DE" b="1"/>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19" name="Textfeld 18"/>
          <p:cNvSpPr txBox="1"/>
          <p:nvPr/>
        </p:nvSpPr>
        <p:spPr>
          <a:xfrm>
            <a:off x="0" y="1196752"/>
            <a:ext cx="8532440" cy="954107"/>
          </a:xfrm>
          <a:prstGeom prst="rect">
            <a:avLst/>
          </a:prstGeom>
          <a:solidFill>
            <a:schemeClr val="bg1"/>
          </a:solidFill>
        </p:spPr>
        <p:txBody>
          <a:bodyPr wrap="square" rtlCol="0">
            <a:spAutoFit/>
          </a:bodyPr>
          <a:lstStyle/>
          <a:p>
            <a:r>
              <a:rPr lang="de-DE" sz="2000" b="1"/>
              <a:t>1.2. Windspannungsfaktor</a:t>
            </a:r>
            <a:r>
              <a:rPr lang="de-DE"/>
              <a:t> nach der Formel von </a:t>
            </a:r>
            <a:r>
              <a:rPr lang="de-DE" err="1"/>
              <a:t>Resio</a:t>
            </a:r>
            <a:r>
              <a:rPr lang="de-DE"/>
              <a:t> und Vincent berechnen:</a:t>
            </a:r>
          </a:p>
          <a:p>
            <a:endParaRPr lang="de-DE"/>
          </a:p>
        </p:txBody>
      </p:sp>
      <p:grpSp>
        <p:nvGrpSpPr>
          <p:cNvPr id="5" name="Gruppieren 4">
            <a:extLst>
              <a:ext uri="{FF2B5EF4-FFF2-40B4-BE49-F238E27FC236}">
                <a16:creationId xmlns:a16="http://schemas.microsoft.com/office/drawing/2014/main" id="{61A8672A-A012-BE4C-8E52-625C3B8A204F}"/>
              </a:ext>
            </a:extLst>
          </p:cNvPr>
          <p:cNvGrpSpPr/>
          <p:nvPr/>
        </p:nvGrpSpPr>
        <p:grpSpPr>
          <a:xfrm>
            <a:off x="1911132" y="2420888"/>
            <a:ext cx="4821108" cy="2592685"/>
            <a:chOff x="1911132" y="2420888"/>
            <a:chExt cx="4821108" cy="2592685"/>
          </a:xfrm>
        </p:grpSpPr>
        <p:grpSp>
          <p:nvGrpSpPr>
            <p:cNvPr id="4" name="Gruppieren 3">
              <a:extLst>
                <a:ext uri="{FF2B5EF4-FFF2-40B4-BE49-F238E27FC236}">
                  <a16:creationId xmlns:a16="http://schemas.microsoft.com/office/drawing/2014/main" id="{755881E7-15F9-DB4C-BDFE-E0EBE0253819}"/>
                </a:ext>
              </a:extLst>
            </p:cNvPr>
            <p:cNvGrpSpPr/>
            <p:nvPr/>
          </p:nvGrpSpPr>
          <p:grpSpPr>
            <a:xfrm>
              <a:off x="1911132" y="2420888"/>
              <a:ext cx="4821108" cy="2592685"/>
              <a:chOff x="1911132" y="2420888"/>
              <a:chExt cx="4821108" cy="2592685"/>
            </a:xfrm>
          </p:grpSpPr>
          <p:pic>
            <p:nvPicPr>
              <p:cNvPr id="26626" name="Picture 2"/>
              <p:cNvPicPr>
                <a:picLocks noChangeAspect="1" noChangeArrowheads="1"/>
              </p:cNvPicPr>
              <p:nvPr/>
            </p:nvPicPr>
            <p:blipFill>
              <a:blip r:embed="rId3" cstate="print"/>
              <a:srcRect/>
              <a:stretch>
                <a:fillRect/>
              </a:stretch>
            </p:blipFill>
            <p:spPr bwMode="auto">
              <a:xfrm>
                <a:off x="1911132" y="2420888"/>
                <a:ext cx="4821108" cy="2592685"/>
              </a:xfrm>
              <a:prstGeom prst="rect">
                <a:avLst/>
              </a:prstGeom>
              <a:noFill/>
              <a:ln w="9525">
                <a:noFill/>
                <a:miter lim="800000"/>
                <a:headEnd/>
                <a:tailEnd/>
              </a:ln>
            </p:spPr>
          </p:pic>
          <p:sp>
            <p:nvSpPr>
              <p:cNvPr id="3" name="Kreuz 2">
                <a:extLst>
                  <a:ext uri="{FF2B5EF4-FFF2-40B4-BE49-F238E27FC236}">
                    <a16:creationId xmlns:a16="http://schemas.microsoft.com/office/drawing/2014/main" id="{AB7B13FD-E67E-CD48-9412-198FE72A6874}"/>
                  </a:ext>
                </a:extLst>
              </p:cNvPr>
              <p:cNvSpPr/>
              <p:nvPr/>
            </p:nvSpPr>
            <p:spPr>
              <a:xfrm>
                <a:off x="3419872" y="2654915"/>
                <a:ext cx="144016" cy="144016"/>
              </a:xfrm>
              <a:prstGeom prst="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Kreuz 11">
                <a:extLst>
                  <a:ext uri="{FF2B5EF4-FFF2-40B4-BE49-F238E27FC236}">
                    <a16:creationId xmlns:a16="http://schemas.microsoft.com/office/drawing/2014/main" id="{6F364829-C798-694F-A629-B1B9584B89E2}"/>
                  </a:ext>
                </a:extLst>
              </p:cNvPr>
              <p:cNvSpPr/>
              <p:nvPr/>
            </p:nvSpPr>
            <p:spPr>
              <a:xfrm>
                <a:off x="3419872" y="3573016"/>
                <a:ext cx="144016" cy="144016"/>
              </a:xfrm>
              <a:prstGeom prst="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1" name="Textfeld 10"/>
            <p:cNvSpPr txBox="1"/>
            <p:nvPr/>
          </p:nvSpPr>
          <p:spPr>
            <a:xfrm>
              <a:off x="1979712" y="4221088"/>
              <a:ext cx="1656184" cy="646331"/>
            </a:xfrm>
            <a:prstGeom prst="rect">
              <a:avLst/>
            </a:prstGeom>
            <a:noFill/>
            <a:ln w="38100">
              <a:solidFill>
                <a:srgbClr val="FF0000"/>
              </a:solidFill>
            </a:ln>
          </p:spPr>
          <p:txBody>
            <a:bodyPr wrap="square" rtlCol="0">
              <a:spAutoFit/>
            </a:bodyPr>
            <a:lstStyle/>
            <a:p>
              <a:endParaRPr lang="de-DE"/>
            </a:p>
            <a:p>
              <a:endParaRPr lang="de-DE"/>
            </a:p>
          </p:txBody>
        </p:sp>
      </p:gr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2555776" y="188640"/>
            <a:ext cx="3456384" cy="489297"/>
          </a:xfrm>
        </p:spPr>
        <p:txBody>
          <a:bodyPr>
            <a:normAutofit fontScale="90000"/>
          </a:bodyPr>
          <a:lstStyle/>
          <a:p>
            <a:pPr algn="ctr"/>
            <a:r>
              <a:rPr lang="de-DE"/>
              <a:t>Meereswellen</a:t>
            </a:r>
          </a:p>
        </p:txBody>
      </p:sp>
      <p:sp>
        <p:nvSpPr>
          <p:cNvPr id="9" name="Textfeld 8"/>
          <p:cNvSpPr txBox="1"/>
          <p:nvPr/>
        </p:nvSpPr>
        <p:spPr>
          <a:xfrm>
            <a:off x="0" y="692696"/>
            <a:ext cx="3203848" cy="369332"/>
          </a:xfrm>
          <a:prstGeom prst="rect">
            <a:avLst/>
          </a:prstGeom>
          <a:solidFill>
            <a:schemeClr val="bg1">
              <a:lumMod val="65000"/>
            </a:schemeClr>
          </a:solidFill>
        </p:spPr>
        <p:txBody>
          <a:bodyPr wrap="square" rtlCol="0">
            <a:spAutoFit/>
          </a:bodyPr>
          <a:lstStyle/>
          <a:p>
            <a:r>
              <a:rPr lang="de-DE"/>
              <a:t>Beispielstandort </a:t>
            </a:r>
            <a:r>
              <a:rPr lang="de-DE" b="1" err="1"/>
              <a:t>Laboe</a:t>
            </a:r>
            <a:endParaRPr lang="de-DE" b="1"/>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10" name="Textfeld 9"/>
          <p:cNvSpPr txBox="1"/>
          <p:nvPr/>
        </p:nvSpPr>
        <p:spPr>
          <a:xfrm>
            <a:off x="0" y="1268760"/>
            <a:ext cx="3203848" cy="1508105"/>
          </a:xfrm>
          <a:prstGeom prst="rect">
            <a:avLst/>
          </a:prstGeom>
          <a:solidFill>
            <a:schemeClr val="bg1">
              <a:lumMod val="65000"/>
            </a:schemeClr>
          </a:solidFill>
        </p:spPr>
        <p:txBody>
          <a:bodyPr wrap="square" rtlCol="0">
            <a:spAutoFit/>
          </a:bodyPr>
          <a:lstStyle/>
          <a:p>
            <a:r>
              <a:rPr lang="de-DE" sz="2000" b="1" u="sng"/>
              <a:t>1.3. Gesuchte Daten: </a:t>
            </a:r>
            <a:endParaRPr lang="de-DE" sz="2000"/>
          </a:p>
          <a:p>
            <a:r>
              <a:rPr lang="de-DE"/>
              <a:t> Wellenhöhe</a:t>
            </a:r>
          </a:p>
          <a:p>
            <a:r>
              <a:rPr lang="de-DE"/>
              <a:t>Wellenperiode</a:t>
            </a:r>
          </a:p>
          <a:p>
            <a:r>
              <a:rPr lang="de-DE" err="1"/>
              <a:t>Fetchlänge</a:t>
            </a:r>
            <a:r>
              <a:rPr lang="de-DE"/>
              <a:t>  F (im Tiefwasser)</a:t>
            </a:r>
          </a:p>
          <a:p>
            <a:endParaRPr lang="de-DE"/>
          </a:p>
        </p:txBody>
      </p:sp>
      <p:pic>
        <p:nvPicPr>
          <p:cNvPr id="27651" name="Picture 3"/>
          <p:cNvPicPr>
            <a:picLocks noChangeAspect="1" noChangeArrowheads="1"/>
          </p:cNvPicPr>
          <p:nvPr/>
        </p:nvPicPr>
        <p:blipFill>
          <a:blip r:embed="rId3" cstate="print"/>
          <a:srcRect/>
          <a:stretch>
            <a:fillRect/>
          </a:stretch>
        </p:blipFill>
        <p:spPr bwMode="auto">
          <a:xfrm>
            <a:off x="3275856" y="3284984"/>
            <a:ext cx="3824927" cy="3412009"/>
          </a:xfrm>
          <a:prstGeom prst="rect">
            <a:avLst/>
          </a:prstGeom>
          <a:noFill/>
          <a:ln w="9525">
            <a:noFill/>
            <a:miter lim="800000"/>
            <a:headEnd/>
            <a:tailEnd/>
          </a:ln>
        </p:spPr>
      </p:pic>
      <p:sp>
        <p:nvSpPr>
          <p:cNvPr id="12" name="Textfeld 11"/>
          <p:cNvSpPr txBox="1"/>
          <p:nvPr/>
        </p:nvSpPr>
        <p:spPr>
          <a:xfrm>
            <a:off x="0" y="3284984"/>
            <a:ext cx="3096344" cy="400110"/>
          </a:xfrm>
          <a:prstGeom prst="rect">
            <a:avLst/>
          </a:prstGeom>
          <a:solidFill>
            <a:schemeClr val="bg1">
              <a:lumMod val="65000"/>
            </a:schemeClr>
          </a:solidFill>
        </p:spPr>
        <p:txBody>
          <a:bodyPr wrap="square" rtlCol="0">
            <a:spAutoFit/>
          </a:bodyPr>
          <a:lstStyle/>
          <a:p>
            <a:r>
              <a:rPr lang="de-DE" sz="2000"/>
              <a:t>Dimensionsloser </a:t>
            </a:r>
            <a:r>
              <a:rPr lang="de-DE" sz="2000" err="1"/>
              <a:t>Fetch</a:t>
            </a:r>
            <a:r>
              <a:rPr lang="de-DE" sz="2000"/>
              <a:t>:</a:t>
            </a: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2555776" y="188640"/>
            <a:ext cx="3456384" cy="489297"/>
          </a:xfrm>
        </p:spPr>
        <p:txBody>
          <a:bodyPr>
            <a:normAutofit fontScale="90000"/>
          </a:bodyPr>
          <a:lstStyle/>
          <a:p>
            <a:pPr algn="ctr"/>
            <a:r>
              <a:rPr lang="de-DE"/>
              <a:t>Meereswellen</a:t>
            </a:r>
          </a:p>
        </p:txBody>
      </p:sp>
      <p:sp>
        <p:nvSpPr>
          <p:cNvPr id="9" name="Textfeld 8"/>
          <p:cNvSpPr txBox="1"/>
          <p:nvPr/>
        </p:nvSpPr>
        <p:spPr>
          <a:xfrm>
            <a:off x="0" y="692696"/>
            <a:ext cx="3203848" cy="369332"/>
          </a:xfrm>
          <a:prstGeom prst="rect">
            <a:avLst/>
          </a:prstGeom>
          <a:solidFill>
            <a:schemeClr val="bg1">
              <a:lumMod val="65000"/>
            </a:schemeClr>
          </a:solidFill>
        </p:spPr>
        <p:txBody>
          <a:bodyPr wrap="square" rtlCol="0">
            <a:spAutoFit/>
          </a:bodyPr>
          <a:lstStyle/>
          <a:p>
            <a:r>
              <a:rPr lang="de-DE"/>
              <a:t>Beispielstandort </a:t>
            </a:r>
            <a:r>
              <a:rPr lang="de-DE" b="1" err="1"/>
              <a:t>Laboe</a:t>
            </a:r>
            <a:endParaRPr lang="de-DE" b="1"/>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10" name="Textfeld 9"/>
          <p:cNvSpPr txBox="1"/>
          <p:nvPr/>
        </p:nvSpPr>
        <p:spPr>
          <a:xfrm>
            <a:off x="0" y="1268760"/>
            <a:ext cx="4283968" cy="1015663"/>
          </a:xfrm>
          <a:prstGeom prst="rect">
            <a:avLst/>
          </a:prstGeom>
          <a:solidFill>
            <a:schemeClr val="bg1">
              <a:lumMod val="65000"/>
            </a:schemeClr>
          </a:solidFill>
        </p:spPr>
        <p:txBody>
          <a:bodyPr wrap="square" rtlCol="0">
            <a:spAutoFit/>
          </a:bodyPr>
          <a:lstStyle/>
          <a:p>
            <a:r>
              <a:rPr lang="de-DE" b="1" u="sng"/>
              <a:t>Gesuchte Daten: </a:t>
            </a:r>
            <a:endParaRPr lang="de-DE"/>
          </a:p>
          <a:p>
            <a:r>
              <a:rPr lang="de-DE" sz="2400" i="1" err="1"/>
              <a:t>Fetchlänge</a:t>
            </a:r>
            <a:r>
              <a:rPr lang="de-DE" sz="2400" i="1"/>
              <a:t>  F (im Tiefwasser)</a:t>
            </a:r>
          </a:p>
          <a:p>
            <a:endParaRPr lang="de-DE"/>
          </a:p>
        </p:txBody>
      </p:sp>
      <p:pic>
        <p:nvPicPr>
          <p:cNvPr id="28674" name="Picture 2"/>
          <p:cNvPicPr>
            <a:picLocks noChangeAspect="1" noChangeArrowheads="1"/>
          </p:cNvPicPr>
          <p:nvPr/>
        </p:nvPicPr>
        <p:blipFill>
          <a:blip r:embed="rId3" cstate="print"/>
          <a:srcRect/>
          <a:stretch>
            <a:fillRect/>
          </a:stretch>
        </p:blipFill>
        <p:spPr bwMode="auto">
          <a:xfrm>
            <a:off x="1259632" y="3645024"/>
            <a:ext cx="1867021" cy="2060997"/>
          </a:xfrm>
          <a:prstGeom prst="rect">
            <a:avLst/>
          </a:prstGeom>
          <a:noFill/>
          <a:ln w="9525">
            <a:noFill/>
            <a:miter lim="800000"/>
            <a:headEnd/>
            <a:tailEnd/>
          </a:ln>
        </p:spPr>
      </p:pic>
      <p:pic>
        <p:nvPicPr>
          <p:cNvPr id="28675" name="Picture 3"/>
          <p:cNvPicPr>
            <a:picLocks noChangeAspect="1" noChangeArrowheads="1"/>
          </p:cNvPicPr>
          <p:nvPr/>
        </p:nvPicPr>
        <p:blipFill>
          <a:blip r:embed="rId4" cstate="print"/>
          <a:srcRect/>
          <a:stretch>
            <a:fillRect/>
          </a:stretch>
        </p:blipFill>
        <p:spPr bwMode="auto">
          <a:xfrm>
            <a:off x="4427984" y="3645024"/>
            <a:ext cx="3582276" cy="1557511"/>
          </a:xfrm>
          <a:prstGeom prst="rect">
            <a:avLst/>
          </a:prstGeom>
          <a:noFill/>
          <a:ln w="9525">
            <a:noFill/>
            <a:miter lim="800000"/>
            <a:headEnd/>
            <a:tailEnd/>
          </a:ln>
        </p:spPr>
      </p:pic>
      <p:sp>
        <p:nvSpPr>
          <p:cNvPr id="12" name="Textfeld 11"/>
          <p:cNvSpPr txBox="1"/>
          <p:nvPr/>
        </p:nvSpPr>
        <p:spPr>
          <a:xfrm>
            <a:off x="0" y="2996952"/>
            <a:ext cx="3563888" cy="400110"/>
          </a:xfrm>
          <a:prstGeom prst="rect">
            <a:avLst/>
          </a:prstGeom>
          <a:solidFill>
            <a:schemeClr val="bg1">
              <a:lumMod val="65000"/>
            </a:schemeClr>
          </a:solidFill>
        </p:spPr>
        <p:txBody>
          <a:bodyPr wrap="square" rtlCol="0">
            <a:spAutoFit/>
          </a:bodyPr>
          <a:lstStyle/>
          <a:p>
            <a:r>
              <a:rPr lang="de-DE" sz="2000"/>
              <a:t>Formel für </a:t>
            </a:r>
            <a:r>
              <a:rPr lang="de-DE" sz="2000" err="1"/>
              <a:t>Fetchbegrenzung</a:t>
            </a:r>
            <a:r>
              <a:rPr lang="de-DE" sz="2000"/>
              <a:t>:</a:t>
            </a:r>
          </a:p>
        </p:txBody>
      </p:sp>
      <p:sp>
        <p:nvSpPr>
          <p:cNvPr id="13" name="Textfeld 12"/>
          <p:cNvSpPr txBox="1"/>
          <p:nvPr/>
        </p:nvSpPr>
        <p:spPr>
          <a:xfrm>
            <a:off x="6372200" y="4653136"/>
            <a:ext cx="1512168" cy="369332"/>
          </a:xfrm>
          <a:prstGeom prst="rect">
            <a:avLst/>
          </a:prstGeom>
          <a:solidFill>
            <a:schemeClr val="bg1"/>
          </a:solidFill>
        </p:spPr>
        <p:txBody>
          <a:bodyPr wrap="square" rtlCol="0">
            <a:spAutoFit/>
          </a:bodyPr>
          <a:lstStyle/>
          <a:p>
            <a:endParaRPr lang="de-DE"/>
          </a:p>
        </p:txBody>
      </p:sp>
      <p:sp>
        <p:nvSpPr>
          <p:cNvPr id="14" name="Textfeld 13"/>
          <p:cNvSpPr txBox="1"/>
          <p:nvPr/>
        </p:nvSpPr>
        <p:spPr>
          <a:xfrm>
            <a:off x="4499992" y="4509120"/>
            <a:ext cx="1872208" cy="646331"/>
          </a:xfrm>
          <a:prstGeom prst="rect">
            <a:avLst/>
          </a:prstGeom>
          <a:noFill/>
          <a:ln w="57150">
            <a:solidFill>
              <a:srgbClr val="FF0000"/>
            </a:solidFill>
          </a:ln>
        </p:spPr>
        <p:txBody>
          <a:bodyPr wrap="square" rtlCol="0">
            <a:spAutoFit/>
          </a:bodyPr>
          <a:lstStyle/>
          <a:p>
            <a:endParaRPr lang="de-DE"/>
          </a:p>
          <a:p>
            <a:endParaRPr lang="de-DE"/>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2555776" y="188640"/>
            <a:ext cx="3456384" cy="489297"/>
          </a:xfrm>
        </p:spPr>
        <p:txBody>
          <a:bodyPr>
            <a:normAutofit fontScale="90000"/>
          </a:bodyPr>
          <a:lstStyle/>
          <a:p>
            <a:pPr algn="ctr"/>
            <a:r>
              <a:rPr lang="de-DE"/>
              <a:t>Meereswellen</a:t>
            </a:r>
          </a:p>
        </p:txBody>
      </p:sp>
      <p:sp>
        <p:nvSpPr>
          <p:cNvPr id="9" name="Textfeld 8"/>
          <p:cNvSpPr txBox="1"/>
          <p:nvPr/>
        </p:nvSpPr>
        <p:spPr>
          <a:xfrm>
            <a:off x="0" y="692696"/>
            <a:ext cx="3203848" cy="369332"/>
          </a:xfrm>
          <a:prstGeom prst="rect">
            <a:avLst/>
          </a:prstGeom>
          <a:solidFill>
            <a:schemeClr val="bg1">
              <a:lumMod val="65000"/>
            </a:schemeClr>
          </a:solidFill>
        </p:spPr>
        <p:txBody>
          <a:bodyPr wrap="square" rtlCol="0">
            <a:spAutoFit/>
          </a:bodyPr>
          <a:lstStyle/>
          <a:p>
            <a:r>
              <a:rPr lang="de-DE"/>
              <a:t>Beispielstandort </a:t>
            </a:r>
            <a:r>
              <a:rPr lang="de-DE" b="1" err="1"/>
              <a:t>Laboe</a:t>
            </a:r>
            <a:endParaRPr lang="de-DE" b="1"/>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10" name="Textfeld 9"/>
          <p:cNvSpPr txBox="1"/>
          <p:nvPr/>
        </p:nvSpPr>
        <p:spPr>
          <a:xfrm>
            <a:off x="0" y="1268760"/>
            <a:ext cx="3203848" cy="1015663"/>
          </a:xfrm>
          <a:prstGeom prst="rect">
            <a:avLst/>
          </a:prstGeom>
          <a:solidFill>
            <a:schemeClr val="bg1">
              <a:lumMod val="65000"/>
            </a:schemeClr>
          </a:solidFill>
        </p:spPr>
        <p:txBody>
          <a:bodyPr wrap="square" rtlCol="0">
            <a:spAutoFit/>
          </a:bodyPr>
          <a:lstStyle/>
          <a:p>
            <a:r>
              <a:rPr lang="de-DE" b="1" u="sng"/>
              <a:t>Gesuchte Daten: </a:t>
            </a:r>
            <a:endParaRPr lang="de-DE"/>
          </a:p>
          <a:p>
            <a:r>
              <a:rPr lang="de-DE"/>
              <a:t> </a:t>
            </a:r>
            <a:r>
              <a:rPr lang="de-DE" sz="2400" i="1"/>
              <a:t>Wellenhöhe</a:t>
            </a:r>
          </a:p>
          <a:p>
            <a:endParaRPr lang="de-DE"/>
          </a:p>
        </p:txBody>
      </p:sp>
      <p:grpSp>
        <p:nvGrpSpPr>
          <p:cNvPr id="4" name="Gruppieren 3">
            <a:extLst>
              <a:ext uri="{FF2B5EF4-FFF2-40B4-BE49-F238E27FC236}">
                <a16:creationId xmlns:a16="http://schemas.microsoft.com/office/drawing/2014/main" id="{20CA9F06-FD00-934C-911D-2BF9DC02199C}"/>
              </a:ext>
            </a:extLst>
          </p:cNvPr>
          <p:cNvGrpSpPr/>
          <p:nvPr/>
        </p:nvGrpSpPr>
        <p:grpSpPr>
          <a:xfrm>
            <a:off x="1547664" y="4653136"/>
            <a:ext cx="5445460" cy="1864023"/>
            <a:chOff x="1547664" y="4653136"/>
            <a:chExt cx="5445460" cy="1864023"/>
          </a:xfrm>
        </p:grpSpPr>
        <p:pic>
          <p:nvPicPr>
            <p:cNvPr id="29698" name="Picture 2"/>
            <p:cNvPicPr>
              <a:picLocks noChangeAspect="1" noChangeArrowheads="1"/>
            </p:cNvPicPr>
            <p:nvPr/>
          </p:nvPicPr>
          <p:blipFill>
            <a:blip r:embed="rId3" cstate="print"/>
            <a:srcRect/>
            <a:stretch>
              <a:fillRect/>
            </a:stretch>
          </p:blipFill>
          <p:spPr bwMode="auto">
            <a:xfrm>
              <a:off x="1547664" y="4653136"/>
              <a:ext cx="5445460" cy="1864023"/>
            </a:xfrm>
            <a:prstGeom prst="rect">
              <a:avLst/>
            </a:prstGeom>
            <a:noFill/>
            <a:ln w="9525">
              <a:noFill/>
              <a:miter lim="800000"/>
              <a:headEnd/>
              <a:tailEnd/>
            </a:ln>
          </p:spPr>
        </p:pic>
        <p:sp>
          <p:nvSpPr>
            <p:cNvPr id="13" name="Rechteck 12">
              <a:extLst>
                <a:ext uri="{FF2B5EF4-FFF2-40B4-BE49-F238E27FC236}">
                  <a16:creationId xmlns:a16="http://schemas.microsoft.com/office/drawing/2014/main" id="{B735DF22-123D-CA4B-AC5C-F20887FCEE87}"/>
                </a:ext>
              </a:extLst>
            </p:cNvPr>
            <p:cNvSpPr/>
            <p:nvPr/>
          </p:nvSpPr>
          <p:spPr>
            <a:xfrm>
              <a:off x="6588224" y="5009882"/>
              <a:ext cx="28803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5" name="Gruppieren 4">
            <a:extLst>
              <a:ext uri="{FF2B5EF4-FFF2-40B4-BE49-F238E27FC236}">
                <a16:creationId xmlns:a16="http://schemas.microsoft.com/office/drawing/2014/main" id="{30957E36-B0DC-F14F-A545-B50A46D52849}"/>
              </a:ext>
            </a:extLst>
          </p:cNvPr>
          <p:cNvGrpSpPr/>
          <p:nvPr/>
        </p:nvGrpSpPr>
        <p:grpSpPr>
          <a:xfrm>
            <a:off x="2267744" y="3645024"/>
            <a:ext cx="4032448" cy="887878"/>
            <a:chOff x="2267744" y="3645024"/>
            <a:chExt cx="4032448" cy="887878"/>
          </a:xfrm>
        </p:grpSpPr>
        <p:pic>
          <p:nvPicPr>
            <p:cNvPr id="1027" name="Picture 3"/>
            <p:cNvPicPr>
              <a:picLocks noChangeAspect="1" noChangeArrowheads="1"/>
            </p:cNvPicPr>
            <p:nvPr/>
          </p:nvPicPr>
          <p:blipFill>
            <a:blip r:embed="rId4" cstate="print"/>
            <a:srcRect/>
            <a:stretch>
              <a:fillRect/>
            </a:stretch>
          </p:blipFill>
          <p:spPr bwMode="auto">
            <a:xfrm>
              <a:off x="2267744" y="3645024"/>
              <a:ext cx="4032448" cy="887878"/>
            </a:xfrm>
            <a:prstGeom prst="rect">
              <a:avLst/>
            </a:prstGeom>
            <a:noFill/>
            <a:ln w="9525">
              <a:noFill/>
              <a:miter lim="800000"/>
              <a:headEnd/>
              <a:tailEnd/>
            </a:ln>
          </p:spPr>
        </p:pic>
        <p:sp>
          <p:nvSpPr>
            <p:cNvPr id="3" name="Rechteck 2">
              <a:extLst>
                <a:ext uri="{FF2B5EF4-FFF2-40B4-BE49-F238E27FC236}">
                  <a16:creationId xmlns:a16="http://schemas.microsoft.com/office/drawing/2014/main" id="{84859849-A37B-3247-B387-76FC9A1181CF}"/>
                </a:ext>
              </a:extLst>
            </p:cNvPr>
            <p:cNvSpPr/>
            <p:nvPr/>
          </p:nvSpPr>
          <p:spPr>
            <a:xfrm>
              <a:off x="6012160" y="3872939"/>
              <a:ext cx="28803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2" name="Textfeld 11"/>
          <p:cNvSpPr txBox="1"/>
          <p:nvPr/>
        </p:nvSpPr>
        <p:spPr>
          <a:xfrm>
            <a:off x="1547664" y="5877272"/>
            <a:ext cx="1584176" cy="646331"/>
          </a:xfrm>
          <a:prstGeom prst="rect">
            <a:avLst/>
          </a:prstGeom>
          <a:noFill/>
          <a:ln w="57150">
            <a:solidFill>
              <a:srgbClr val="FF0000"/>
            </a:solidFill>
          </a:ln>
        </p:spPr>
        <p:txBody>
          <a:bodyPr wrap="square" rtlCol="0">
            <a:spAutoFit/>
          </a:bodyPr>
          <a:lstStyle/>
          <a:p>
            <a:endParaRPr lang="de-DE"/>
          </a:p>
          <a:p>
            <a:endParaRPr lang="de-DE"/>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2555776" y="188640"/>
            <a:ext cx="3456384" cy="489297"/>
          </a:xfrm>
        </p:spPr>
        <p:txBody>
          <a:bodyPr>
            <a:normAutofit fontScale="90000"/>
          </a:bodyPr>
          <a:lstStyle/>
          <a:p>
            <a:pPr algn="ctr"/>
            <a:r>
              <a:rPr lang="de-DE"/>
              <a:t>Meereswellen</a:t>
            </a:r>
          </a:p>
        </p:txBody>
      </p:sp>
      <p:sp>
        <p:nvSpPr>
          <p:cNvPr id="9" name="Textfeld 8"/>
          <p:cNvSpPr txBox="1"/>
          <p:nvPr/>
        </p:nvSpPr>
        <p:spPr>
          <a:xfrm>
            <a:off x="0" y="692696"/>
            <a:ext cx="3203848" cy="369332"/>
          </a:xfrm>
          <a:prstGeom prst="rect">
            <a:avLst/>
          </a:prstGeom>
          <a:solidFill>
            <a:schemeClr val="bg1">
              <a:lumMod val="65000"/>
            </a:schemeClr>
          </a:solidFill>
        </p:spPr>
        <p:txBody>
          <a:bodyPr wrap="square" rtlCol="0">
            <a:spAutoFit/>
          </a:bodyPr>
          <a:lstStyle/>
          <a:p>
            <a:r>
              <a:rPr lang="de-DE"/>
              <a:t>Beispielstandort </a:t>
            </a:r>
            <a:r>
              <a:rPr lang="de-DE" b="1" err="1"/>
              <a:t>Laboe</a:t>
            </a:r>
            <a:endParaRPr lang="de-DE" b="1"/>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10" name="Textfeld 9"/>
          <p:cNvSpPr txBox="1"/>
          <p:nvPr/>
        </p:nvSpPr>
        <p:spPr>
          <a:xfrm>
            <a:off x="0" y="1268760"/>
            <a:ext cx="3203848" cy="1015663"/>
          </a:xfrm>
          <a:prstGeom prst="rect">
            <a:avLst/>
          </a:prstGeom>
          <a:solidFill>
            <a:schemeClr val="bg1">
              <a:lumMod val="65000"/>
            </a:schemeClr>
          </a:solidFill>
        </p:spPr>
        <p:txBody>
          <a:bodyPr wrap="square" rtlCol="0">
            <a:spAutoFit/>
          </a:bodyPr>
          <a:lstStyle/>
          <a:p>
            <a:r>
              <a:rPr lang="de-DE" b="1" u="sng"/>
              <a:t>Gesuchte Daten: </a:t>
            </a:r>
            <a:endParaRPr lang="de-DE"/>
          </a:p>
          <a:p>
            <a:r>
              <a:rPr lang="de-DE" sz="2400" i="1"/>
              <a:t>Wellenperiode</a:t>
            </a:r>
          </a:p>
          <a:p>
            <a:endParaRPr lang="de-DE"/>
          </a:p>
        </p:txBody>
      </p:sp>
      <p:grpSp>
        <p:nvGrpSpPr>
          <p:cNvPr id="13" name="Gruppieren 12"/>
          <p:cNvGrpSpPr/>
          <p:nvPr/>
        </p:nvGrpSpPr>
        <p:grpSpPr>
          <a:xfrm>
            <a:off x="1331640" y="4437112"/>
            <a:ext cx="6034717" cy="2249785"/>
            <a:chOff x="1331640" y="3645024"/>
            <a:chExt cx="6034717" cy="2249785"/>
          </a:xfrm>
        </p:grpSpPr>
        <p:pic>
          <p:nvPicPr>
            <p:cNvPr id="30722" name="Picture 2"/>
            <p:cNvPicPr>
              <a:picLocks noChangeAspect="1" noChangeArrowheads="1"/>
            </p:cNvPicPr>
            <p:nvPr/>
          </p:nvPicPr>
          <p:blipFill>
            <a:blip r:embed="rId3" cstate="print"/>
            <a:srcRect/>
            <a:stretch>
              <a:fillRect/>
            </a:stretch>
          </p:blipFill>
          <p:spPr bwMode="auto">
            <a:xfrm>
              <a:off x="1331640" y="3645024"/>
              <a:ext cx="6034717" cy="2249785"/>
            </a:xfrm>
            <a:prstGeom prst="rect">
              <a:avLst/>
            </a:prstGeom>
            <a:noFill/>
            <a:ln w="9525">
              <a:noFill/>
              <a:miter lim="800000"/>
              <a:headEnd/>
              <a:tailEnd/>
            </a:ln>
          </p:spPr>
        </p:pic>
        <p:sp>
          <p:nvSpPr>
            <p:cNvPr id="12" name="Textfeld 11"/>
            <p:cNvSpPr txBox="1"/>
            <p:nvPr/>
          </p:nvSpPr>
          <p:spPr>
            <a:xfrm>
              <a:off x="1403648" y="5157192"/>
              <a:ext cx="3240360" cy="646331"/>
            </a:xfrm>
            <a:prstGeom prst="rect">
              <a:avLst/>
            </a:prstGeom>
            <a:noFill/>
            <a:ln w="57150">
              <a:solidFill>
                <a:srgbClr val="FF0000"/>
              </a:solidFill>
            </a:ln>
          </p:spPr>
          <p:txBody>
            <a:bodyPr wrap="square" rtlCol="0">
              <a:spAutoFit/>
            </a:bodyPr>
            <a:lstStyle/>
            <a:p>
              <a:endParaRPr lang="de-DE"/>
            </a:p>
            <a:p>
              <a:endParaRPr lang="de-DE"/>
            </a:p>
          </p:txBody>
        </p:sp>
      </p:grpSp>
      <p:pic>
        <p:nvPicPr>
          <p:cNvPr id="2050" name="Picture 2"/>
          <p:cNvPicPr>
            <a:picLocks noChangeAspect="1" noChangeArrowheads="1"/>
          </p:cNvPicPr>
          <p:nvPr/>
        </p:nvPicPr>
        <p:blipFill>
          <a:blip r:embed="rId4" cstate="print"/>
          <a:srcRect/>
          <a:stretch>
            <a:fillRect/>
          </a:stretch>
        </p:blipFill>
        <p:spPr bwMode="auto">
          <a:xfrm>
            <a:off x="2843808" y="2348880"/>
            <a:ext cx="2887428" cy="1193279"/>
          </a:xfrm>
          <a:prstGeom prst="rect">
            <a:avLst/>
          </a:prstGeom>
          <a:noFill/>
          <a:ln w="9525">
            <a:noFill/>
            <a:miter lim="800000"/>
            <a:headEnd/>
            <a:tailEnd/>
          </a:ln>
        </p:spPr>
      </p:pic>
      <p:pic>
        <p:nvPicPr>
          <p:cNvPr id="14" name="Picture 2"/>
          <p:cNvPicPr>
            <a:picLocks noChangeAspect="1" noChangeArrowheads="1"/>
          </p:cNvPicPr>
          <p:nvPr/>
        </p:nvPicPr>
        <p:blipFill>
          <a:blip r:embed="rId5" cstate="print"/>
          <a:srcRect/>
          <a:stretch>
            <a:fillRect/>
          </a:stretch>
        </p:blipFill>
        <p:spPr bwMode="auto">
          <a:xfrm>
            <a:off x="2771800" y="3566914"/>
            <a:ext cx="2967185" cy="798190"/>
          </a:xfrm>
          <a:prstGeom prst="rect">
            <a:avLst/>
          </a:prstGeom>
          <a:noFill/>
          <a:ln w="9525">
            <a:noFill/>
            <a:miter lim="800000"/>
            <a:headEnd/>
            <a:tailEnd/>
          </a:ln>
        </p:spPr>
      </p:pic>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2555776" y="188640"/>
            <a:ext cx="3456384" cy="489297"/>
          </a:xfrm>
        </p:spPr>
        <p:txBody>
          <a:bodyPr>
            <a:normAutofit fontScale="90000"/>
          </a:bodyPr>
          <a:lstStyle/>
          <a:p>
            <a:pPr algn="ctr"/>
            <a:r>
              <a:rPr lang="de-DE"/>
              <a:t>Meereswellen</a:t>
            </a:r>
          </a:p>
        </p:txBody>
      </p:sp>
      <p:sp>
        <p:nvSpPr>
          <p:cNvPr id="9" name="Textfeld 8"/>
          <p:cNvSpPr txBox="1"/>
          <p:nvPr/>
        </p:nvSpPr>
        <p:spPr>
          <a:xfrm>
            <a:off x="0" y="692696"/>
            <a:ext cx="3203848" cy="369332"/>
          </a:xfrm>
          <a:prstGeom prst="rect">
            <a:avLst/>
          </a:prstGeom>
          <a:solidFill>
            <a:schemeClr val="bg1">
              <a:lumMod val="65000"/>
            </a:schemeClr>
          </a:solidFill>
        </p:spPr>
        <p:txBody>
          <a:bodyPr wrap="square" rtlCol="0">
            <a:spAutoFit/>
          </a:bodyPr>
          <a:lstStyle/>
          <a:p>
            <a:r>
              <a:rPr lang="de-DE"/>
              <a:t>Beispielstandort </a:t>
            </a:r>
            <a:r>
              <a:rPr lang="de-DE" b="1" err="1"/>
              <a:t>Laboe</a:t>
            </a:r>
            <a:endParaRPr lang="de-DE" b="1"/>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10" name="Textfeld 9"/>
          <p:cNvSpPr txBox="1"/>
          <p:nvPr/>
        </p:nvSpPr>
        <p:spPr>
          <a:xfrm>
            <a:off x="1115616" y="2780928"/>
            <a:ext cx="6912768" cy="2092881"/>
          </a:xfrm>
          <a:prstGeom prst="rect">
            <a:avLst/>
          </a:prstGeom>
          <a:solidFill>
            <a:schemeClr val="bg1">
              <a:lumMod val="65000"/>
            </a:schemeClr>
          </a:solidFill>
        </p:spPr>
        <p:txBody>
          <a:bodyPr wrap="square" rtlCol="0">
            <a:spAutoFit/>
          </a:bodyPr>
          <a:lstStyle/>
          <a:p>
            <a:r>
              <a:rPr lang="de-DE" sz="2800" b="1" u="sng"/>
              <a:t>1.3. Gesuchte Daten:</a:t>
            </a:r>
          </a:p>
          <a:p>
            <a:r>
              <a:rPr lang="de-DE" sz="2800"/>
              <a:t>Wellenhöhe : 0,822 Meter</a:t>
            </a:r>
          </a:p>
          <a:p>
            <a:r>
              <a:rPr lang="de-DE" sz="2800"/>
              <a:t>Wellenperiode : 3,185 Sekunden</a:t>
            </a:r>
          </a:p>
          <a:p>
            <a:r>
              <a:rPr lang="de-DE" sz="2800" err="1"/>
              <a:t>Fetchlänge</a:t>
            </a:r>
            <a:r>
              <a:rPr lang="de-DE" sz="2800"/>
              <a:t>  F (im Tiefwasser) : 6867,79 m</a:t>
            </a:r>
          </a:p>
          <a:p>
            <a:r>
              <a:rPr lang="de-DE" b="1" u="sng"/>
              <a:t> </a:t>
            </a:r>
            <a:endParaRPr lang="de-DE"/>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555776" y="188640"/>
            <a:ext cx="3456384" cy="489297"/>
          </a:xfrm>
        </p:spPr>
        <p:txBody>
          <a:bodyPr>
            <a:normAutofit fontScale="90000"/>
          </a:bodyPr>
          <a:lstStyle/>
          <a:p>
            <a:pPr algn="ctr"/>
            <a:r>
              <a:rPr lang="de-DE" dirty="0"/>
              <a:t>Meereswellen</a:t>
            </a:r>
          </a:p>
        </p:txBody>
      </p:sp>
      <p:sp>
        <p:nvSpPr>
          <p:cNvPr id="7" name="Untertitel 6"/>
          <p:cNvSpPr>
            <a:spLocks noGrp="1"/>
          </p:cNvSpPr>
          <p:nvPr>
            <p:ph type="subTitle" idx="1"/>
          </p:nvPr>
        </p:nvSpPr>
        <p:spPr>
          <a:xfrm>
            <a:off x="0" y="3212976"/>
            <a:ext cx="4953000" cy="432048"/>
          </a:xfrm>
        </p:spPr>
        <p:txBody>
          <a:bodyPr>
            <a:normAutofit lnSpcReduction="10000"/>
          </a:bodyPr>
          <a:lstStyle/>
          <a:p>
            <a:r>
              <a:rPr lang="de-DE" dirty="0">
                <a:solidFill>
                  <a:schemeClr val="accent2"/>
                </a:solidFill>
              </a:rPr>
              <a:t>Gliederung:</a:t>
            </a:r>
            <a:endParaRPr lang="de-DE" dirty="0"/>
          </a:p>
        </p:txBody>
      </p:sp>
      <p:sp>
        <p:nvSpPr>
          <p:cNvPr id="5" name="Textfeld 4"/>
          <p:cNvSpPr txBox="1"/>
          <p:nvPr/>
        </p:nvSpPr>
        <p:spPr>
          <a:xfrm>
            <a:off x="0" y="3212976"/>
            <a:ext cx="8388424" cy="3416320"/>
          </a:xfrm>
          <a:prstGeom prst="rect">
            <a:avLst/>
          </a:prstGeom>
          <a:noFill/>
        </p:spPr>
        <p:txBody>
          <a:bodyPr wrap="square" rtlCol="0">
            <a:spAutoFit/>
          </a:bodyPr>
          <a:lstStyle/>
          <a:p>
            <a:r>
              <a:rPr lang="de-DE" sz="2400" dirty="0">
                <a:solidFill>
                  <a:schemeClr val="accent2"/>
                </a:solidFill>
              </a:rPr>
              <a:t>      </a:t>
            </a:r>
          </a:p>
          <a:p>
            <a:endParaRPr lang="de-DE" sz="2400" dirty="0">
              <a:solidFill>
                <a:schemeClr val="accent2"/>
              </a:solidFill>
            </a:endParaRPr>
          </a:p>
          <a:p>
            <a:r>
              <a:rPr lang="de-DE" sz="2400" b="1" dirty="0">
                <a:solidFill>
                  <a:schemeClr val="accent2"/>
                </a:solidFill>
              </a:rPr>
              <a:t>1.Physikalischer Teil</a:t>
            </a:r>
          </a:p>
          <a:p>
            <a:r>
              <a:rPr lang="de-DE" sz="2400" dirty="0">
                <a:solidFill>
                  <a:schemeClr val="accent2"/>
                </a:solidFill>
              </a:rPr>
              <a:t>1.1. Wellendaten anhand von Windgeschwindigkeit und                                	Wirkdauer bestimmen                                                     1.2. Windspannungsfaktor berechnen</a:t>
            </a:r>
          </a:p>
          <a:p>
            <a:r>
              <a:rPr lang="de-DE" sz="2400" dirty="0">
                <a:solidFill>
                  <a:schemeClr val="accent2"/>
                </a:solidFill>
              </a:rPr>
              <a:t>1.3. Wellenhöhe, Wellenperiode, Fetchlänge berechnen</a:t>
            </a:r>
          </a:p>
          <a:p>
            <a:r>
              <a:rPr lang="de-DE" sz="2400" dirty="0">
                <a:solidFill>
                  <a:schemeClr val="accent2"/>
                </a:solidFill>
              </a:rPr>
              <a:t>2. Verifikationsmethoden </a:t>
            </a:r>
          </a:p>
          <a:p>
            <a:endParaRPr lang="de-DE" sz="2400" dirty="0">
              <a:solidFill>
                <a:schemeClr val="accent2"/>
              </a:solidFill>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555776" y="188640"/>
            <a:ext cx="3456384" cy="489297"/>
          </a:xfrm>
        </p:spPr>
        <p:txBody>
          <a:bodyPr>
            <a:normAutofit fontScale="90000"/>
          </a:bodyPr>
          <a:lstStyle/>
          <a:p>
            <a:pPr algn="ctr"/>
            <a:r>
              <a:rPr lang="de-DE"/>
              <a:t>Meereswellen</a:t>
            </a:r>
          </a:p>
        </p:txBody>
      </p:sp>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sp>
        <p:nvSpPr>
          <p:cNvPr id="9" name="Textfeld 8"/>
          <p:cNvSpPr txBox="1"/>
          <p:nvPr/>
        </p:nvSpPr>
        <p:spPr>
          <a:xfrm>
            <a:off x="0" y="692696"/>
            <a:ext cx="3203848" cy="369332"/>
          </a:xfrm>
          <a:prstGeom prst="rect">
            <a:avLst/>
          </a:prstGeom>
          <a:solidFill>
            <a:schemeClr val="bg1">
              <a:lumMod val="65000"/>
            </a:schemeClr>
          </a:solidFill>
        </p:spPr>
        <p:txBody>
          <a:bodyPr wrap="square" rtlCol="0">
            <a:spAutoFit/>
          </a:bodyPr>
          <a:lstStyle/>
          <a:p>
            <a:r>
              <a:rPr lang="de-DE"/>
              <a:t>Beispielstandort </a:t>
            </a:r>
            <a:r>
              <a:rPr lang="de-DE" b="1" err="1"/>
              <a:t>Laboe</a:t>
            </a:r>
            <a:endParaRPr lang="de-DE" b="1"/>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10" name="Textfeld 9"/>
          <p:cNvSpPr txBox="1"/>
          <p:nvPr/>
        </p:nvSpPr>
        <p:spPr>
          <a:xfrm>
            <a:off x="0" y="1124744"/>
            <a:ext cx="9144000" cy="1292662"/>
          </a:xfrm>
          <a:prstGeom prst="rect">
            <a:avLst/>
          </a:prstGeom>
          <a:solidFill>
            <a:schemeClr val="bg1">
              <a:lumMod val="65000"/>
            </a:schemeClr>
          </a:solidFill>
        </p:spPr>
        <p:txBody>
          <a:bodyPr wrap="square" rtlCol="0">
            <a:spAutoFit/>
          </a:bodyPr>
          <a:lstStyle/>
          <a:p>
            <a:pPr algn="ctr"/>
            <a:r>
              <a:rPr lang="de-DE" sz="2400" b="1"/>
              <a:t>2. Verifikation:</a:t>
            </a:r>
          </a:p>
          <a:p>
            <a:pPr algn="ctr"/>
            <a:endParaRPr lang="de-DE"/>
          </a:p>
          <a:p>
            <a:r>
              <a:rPr lang="de-DE"/>
              <a:t>Wellenhöhe: 0,822 Meter      Wellenperiode: 3,185 Sekunden    </a:t>
            </a:r>
            <a:r>
              <a:rPr lang="de-DE" err="1"/>
              <a:t>Fetchlänge</a:t>
            </a:r>
            <a:r>
              <a:rPr lang="de-DE"/>
              <a:t>  F: 6867,79 m</a:t>
            </a:r>
          </a:p>
          <a:p>
            <a:r>
              <a:rPr lang="de-DE" b="1" u="sng"/>
              <a:t> </a:t>
            </a:r>
            <a:endParaRPr lang="de-DE"/>
          </a:p>
        </p:txBody>
      </p:sp>
      <p:pic>
        <p:nvPicPr>
          <p:cNvPr id="11" name="Grafik 10"/>
          <p:cNvPicPr/>
          <p:nvPr/>
        </p:nvPicPr>
        <p:blipFill>
          <a:blip r:embed="rId2" cstate="print"/>
          <a:srcRect/>
          <a:stretch>
            <a:fillRect/>
          </a:stretch>
        </p:blipFill>
        <p:spPr bwMode="auto">
          <a:xfrm>
            <a:off x="971600" y="2276872"/>
            <a:ext cx="7200800" cy="4294926"/>
          </a:xfrm>
          <a:prstGeom prst="rect">
            <a:avLst/>
          </a:prstGeom>
          <a:noFill/>
          <a:ln w="9525">
            <a:noFill/>
            <a:miter lim="800000"/>
            <a:headEnd/>
            <a:tailEnd/>
          </a:ln>
        </p:spPr>
      </p:pic>
      <p:sp>
        <p:nvSpPr>
          <p:cNvPr id="12" name="Textfeld 11"/>
          <p:cNvSpPr txBox="1"/>
          <p:nvPr/>
        </p:nvSpPr>
        <p:spPr>
          <a:xfrm>
            <a:off x="2483768" y="3212976"/>
            <a:ext cx="1944216" cy="369332"/>
          </a:xfrm>
          <a:prstGeom prst="rect">
            <a:avLst/>
          </a:prstGeom>
          <a:noFill/>
          <a:ln w="57150">
            <a:solidFill>
              <a:srgbClr val="0070C0"/>
            </a:solidFill>
          </a:ln>
        </p:spPr>
        <p:txBody>
          <a:bodyPr wrap="square" rtlCol="0">
            <a:spAutoFit/>
          </a:bodyPr>
          <a:lstStyle/>
          <a:p>
            <a:endParaRPr lang="de-DE"/>
          </a:p>
        </p:txBody>
      </p:sp>
      <p:sp>
        <p:nvSpPr>
          <p:cNvPr id="13" name="Textfeld 12"/>
          <p:cNvSpPr txBox="1"/>
          <p:nvPr/>
        </p:nvSpPr>
        <p:spPr>
          <a:xfrm>
            <a:off x="2555776" y="5949280"/>
            <a:ext cx="1944216" cy="369332"/>
          </a:xfrm>
          <a:prstGeom prst="rect">
            <a:avLst/>
          </a:prstGeom>
          <a:noFill/>
          <a:ln w="28575">
            <a:solidFill>
              <a:srgbClr val="0070C0"/>
            </a:solidFill>
          </a:ln>
        </p:spPr>
        <p:txBody>
          <a:bodyPr wrap="square" rtlCol="0">
            <a:spAutoFit/>
          </a:bodyPr>
          <a:lstStyle/>
          <a:p>
            <a:endParaRPr lang="de-DE"/>
          </a:p>
        </p:txBody>
      </p:sp>
      <p:sp>
        <p:nvSpPr>
          <p:cNvPr id="14" name="Textfeld 13"/>
          <p:cNvSpPr txBox="1"/>
          <p:nvPr/>
        </p:nvSpPr>
        <p:spPr>
          <a:xfrm>
            <a:off x="2555776" y="6309320"/>
            <a:ext cx="1944216" cy="369332"/>
          </a:xfrm>
          <a:prstGeom prst="rect">
            <a:avLst/>
          </a:prstGeom>
          <a:noFill/>
          <a:ln w="28575">
            <a:solidFill>
              <a:srgbClr val="0070C0"/>
            </a:solidFill>
          </a:ln>
        </p:spPr>
        <p:txBody>
          <a:bodyPr wrap="square" rtlCol="0">
            <a:spAutoFit/>
          </a:bodyPr>
          <a:lstStyle/>
          <a:p>
            <a:endParaRPr lang="de-DE"/>
          </a:p>
        </p:txBody>
      </p:sp>
      <p:cxnSp>
        <p:nvCxnSpPr>
          <p:cNvPr id="16" name="Gerade Verbindung 15"/>
          <p:cNvCxnSpPr/>
          <p:nvPr/>
        </p:nvCxnSpPr>
        <p:spPr>
          <a:xfrm>
            <a:off x="971600" y="6309320"/>
            <a:ext cx="86409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a:xfrm>
            <a:off x="971600" y="6525344"/>
            <a:ext cx="86409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nvCxnSpPr>
        <p:spPr>
          <a:xfrm>
            <a:off x="971600" y="3356992"/>
            <a:ext cx="11521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nvCxnSpPr>
        <p:spPr>
          <a:xfrm>
            <a:off x="2915816" y="1124744"/>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nvCxnSpPr>
        <p:spPr>
          <a:xfrm>
            <a:off x="6300192" y="1124744"/>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feld 20"/>
          <p:cNvSpPr txBox="1"/>
          <p:nvPr/>
        </p:nvSpPr>
        <p:spPr>
          <a:xfrm>
            <a:off x="2339752" y="6604084"/>
            <a:ext cx="4104456" cy="230832"/>
          </a:xfrm>
          <a:prstGeom prst="rect">
            <a:avLst/>
          </a:prstGeom>
          <a:noFill/>
        </p:spPr>
        <p:txBody>
          <a:bodyPr wrap="square" rtlCol="0">
            <a:spAutoFit/>
          </a:bodyPr>
          <a:lstStyle/>
          <a:p>
            <a:r>
              <a:rPr lang="de-DE" sz="900"/>
              <a:t>Abbildung 9</a:t>
            </a:r>
            <a:endParaRPr lang="de-DE"/>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2555776" y="188640"/>
            <a:ext cx="3456384" cy="489297"/>
          </a:xfrm>
        </p:spPr>
        <p:txBody>
          <a:bodyPr>
            <a:normAutofit fontScale="90000"/>
          </a:bodyPr>
          <a:lstStyle/>
          <a:p>
            <a:pPr algn="ctr"/>
            <a:r>
              <a:rPr lang="de-DE"/>
              <a:t>Meereswellen</a:t>
            </a:r>
          </a:p>
        </p:txBody>
      </p:sp>
      <p:sp>
        <p:nvSpPr>
          <p:cNvPr id="9" name="Textfeld 8"/>
          <p:cNvSpPr txBox="1"/>
          <p:nvPr/>
        </p:nvSpPr>
        <p:spPr>
          <a:xfrm>
            <a:off x="0" y="692696"/>
            <a:ext cx="3203848" cy="369332"/>
          </a:xfrm>
          <a:prstGeom prst="rect">
            <a:avLst/>
          </a:prstGeom>
          <a:solidFill>
            <a:schemeClr val="bg1">
              <a:lumMod val="65000"/>
            </a:schemeClr>
          </a:solidFill>
        </p:spPr>
        <p:txBody>
          <a:bodyPr wrap="square" rtlCol="0">
            <a:spAutoFit/>
          </a:bodyPr>
          <a:lstStyle/>
          <a:p>
            <a:r>
              <a:rPr lang="de-DE"/>
              <a:t>Beispielstandort </a:t>
            </a:r>
            <a:r>
              <a:rPr lang="de-DE" b="1" err="1"/>
              <a:t>Laboe</a:t>
            </a:r>
            <a:endParaRPr lang="de-DE" b="1"/>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pic>
        <p:nvPicPr>
          <p:cNvPr id="12" name="Grafik 11"/>
          <p:cNvPicPr/>
          <p:nvPr/>
        </p:nvPicPr>
        <p:blipFill>
          <a:blip r:embed="rId3" cstate="print"/>
          <a:srcRect/>
          <a:stretch>
            <a:fillRect/>
          </a:stretch>
        </p:blipFill>
        <p:spPr bwMode="auto">
          <a:xfrm>
            <a:off x="467544" y="1052736"/>
            <a:ext cx="8100392" cy="5462050"/>
          </a:xfrm>
          <a:prstGeom prst="rect">
            <a:avLst/>
          </a:prstGeom>
          <a:noFill/>
          <a:ln w="9525">
            <a:noFill/>
            <a:miter lim="800000"/>
            <a:headEnd/>
            <a:tailEnd/>
          </a:ln>
        </p:spPr>
      </p:pic>
      <p:sp>
        <p:nvSpPr>
          <p:cNvPr id="1026" name="AutoShape 2"/>
          <p:cNvSpPr>
            <a:spLocks noChangeArrowheads="1"/>
          </p:cNvSpPr>
          <p:nvPr/>
        </p:nvSpPr>
        <p:spPr bwMode="auto">
          <a:xfrm>
            <a:off x="6732240" y="2132856"/>
            <a:ext cx="313447" cy="1388229"/>
          </a:xfrm>
          <a:prstGeom prst="downArrow">
            <a:avLst>
              <a:gd name="adj1" fmla="val 50000"/>
              <a:gd name="adj2" fmla="val 83784"/>
            </a:avLst>
          </a:prstGeom>
          <a:solidFill>
            <a:srgbClr val="FFFFFF"/>
          </a:solidFill>
          <a:ln w="9525">
            <a:solidFill>
              <a:srgbClr val="000000"/>
            </a:solidFill>
            <a:miter lim="800000"/>
            <a:headEnd/>
            <a:tailEnd/>
          </a:ln>
        </p:spPr>
        <p:txBody>
          <a:bodyPr vert="eaVert" wrap="square" lIns="91440" tIns="45720" rIns="91440" bIns="45720" numCol="1" anchor="t" anchorCtr="0" compatLnSpc="1">
            <a:prstTxWarp prst="textNoShape">
              <a:avLst/>
            </a:prstTxWarp>
          </a:bodyPr>
          <a:lstStyle/>
          <a:p>
            <a:endParaRPr lang="de-DE"/>
          </a:p>
        </p:txBody>
      </p:sp>
      <p:sp>
        <p:nvSpPr>
          <p:cNvPr id="1027" name="Text Box 3"/>
          <p:cNvSpPr txBox="1">
            <a:spLocks noChangeArrowheads="1"/>
          </p:cNvSpPr>
          <p:nvPr/>
        </p:nvSpPr>
        <p:spPr bwMode="auto">
          <a:xfrm>
            <a:off x="6804248" y="1268760"/>
            <a:ext cx="1512168" cy="93610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de-DE" b="0" i="0" u="none" strike="noStrike" cap="none" normalizeH="0" baseline="0">
                <a:ln>
                  <a:noFill/>
                </a:ln>
                <a:solidFill>
                  <a:schemeClr val="tx1"/>
                </a:solidFill>
                <a:effectLst/>
                <a:latin typeface="Calibri" pitchFamily="34" charset="0"/>
                <a:cs typeface="Arial" pitchFamily="34" charset="0"/>
              </a:rPr>
              <a:t>Ort der Wetterstation (2m Höhe)</a:t>
            </a:r>
            <a:endParaRPr kumimoji="0" lang="de-DE" b="0" i="0" u="none" strike="noStrike" cap="none" normalizeH="0" baseline="0">
              <a:ln>
                <a:noFill/>
              </a:ln>
              <a:solidFill>
                <a:schemeClr val="tx1"/>
              </a:solidFill>
              <a:effectLst/>
              <a:latin typeface="Arial" pitchFamily="34" charset="0"/>
              <a:cs typeface="Arial" pitchFamily="34" charset="0"/>
            </a:endParaRPr>
          </a:p>
        </p:txBody>
      </p:sp>
      <p:cxnSp>
        <p:nvCxnSpPr>
          <p:cNvPr id="1028" name="AutoShape 4"/>
          <p:cNvCxnSpPr>
            <a:cxnSpLocks noChangeShapeType="1"/>
          </p:cNvCxnSpPr>
          <p:nvPr/>
        </p:nvCxnSpPr>
        <p:spPr bwMode="auto">
          <a:xfrm>
            <a:off x="971600" y="2060848"/>
            <a:ext cx="5394622" cy="1596132"/>
          </a:xfrm>
          <a:prstGeom prst="straightConnector1">
            <a:avLst/>
          </a:prstGeom>
          <a:noFill/>
          <a:ln w="76200">
            <a:solidFill>
              <a:srgbClr val="FF0000"/>
            </a:solidFill>
            <a:round/>
            <a:headEnd/>
            <a:tailEnd type="triangle" w="med" len="med"/>
          </a:ln>
        </p:spPr>
      </p:cxnSp>
      <p:sp>
        <p:nvSpPr>
          <p:cNvPr id="1029" name="Text Box 5"/>
          <p:cNvSpPr txBox="1">
            <a:spLocks noChangeArrowheads="1"/>
          </p:cNvSpPr>
          <p:nvPr/>
        </p:nvSpPr>
        <p:spPr bwMode="auto">
          <a:xfrm>
            <a:off x="2555776" y="3212976"/>
            <a:ext cx="2160240" cy="86409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de-DE" sz="2000" b="0" i="0" u="none" strike="noStrike" cap="none" normalizeH="0" baseline="0">
                <a:ln>
                  <a:noFill/>
                </a:ln>
                <a:solidFill>
                  <a:schemeClr val="tx1"/>
                </a:solidFill>
                <a:effectLst/>
                <a:latin typeface="Calibri" pitchFamily="34" charset="0"/>
                <a:cs typeface="Arial" pitchFamily="34" charset="0"/>
              </a:rPr>
              <a:t>12,5cm = </a:t>
            </a:r>
            <a:r>
              <a:rPr lang="de-DE" sz="2000">
                <a:latin typeface="Calibri" pitchFamily="34" charset="0"/>
                <a:cs typeface="Arial" pitchFamily="34" charset="0"/>
              </a:rPr>
              <a:t>3,125</a:t>
            </a:r>
            <a:r>
              <a:rPr kumimoji="0" lang="de-DE" sz="2000" b="0" i="0" u="none" strike="noStrike" cap="none" normalizeH="0" baseline="0">
                <a:ln>
                  <a:noFill/>
                </a:ln>
                <a:solidFill>
                  <a:schemeClr val="tx1"/>
                </a:solidFill>
                <a:effectLst/>
                <a:latin typeface="Calibri" pitchFamily="34" charset="0"/>
                <a:cs typeface="Arial" pitchFamily="34" charset="0"/>
              </a:rPr>
              <a:t> km</a:t>
            </a:r>
          </a:p>
          <a:p>
            <a:pPr marL="0" marR="0" lvl="0" indent="0" algn="l" defTabSz="914400" rtl="0" eaLnBrk="1" fontAlgn="base" latinLnBrk="0" hangingPunct="1">
              <a:lnSpc>
                <a:spcPct val="100000"/>
              </a:lnSpc>
              <a:spcBef>
                <a:spcPct val="0"/>
              </a:spcBef>
              <a:spcAft>
                <a:spcPts val="1000"/>
              </a:spcAft>
              <a:buClrTx/>
              <a:buSzTx/>
              <a:buFontTx/>
              <a:buNone/>
              <a:tabLst/>
            </a:pPr>
            <a:r>
              <a:rPr lang="de-DE" sz="2000">
                <a:latin typeface="Calibri" pitchFamily="34" charset="0"/>
                <a:cs typeface="Arial" pitchFamily="34" charset="0"/>
              </a:rPr>
              <a:t>2 cm = 500 m</a:t>
            </a:r>
            <a:endParaRPr kumimoji="0" lang="de-DE" sz="2000" b="0" i="0" u="none" strike="noStrike" cap="none" normalizeH="0" baseline="0">
              <a:ln>
                <a:noFill/>
              </a:ln>
              <a:solidFill>
                <a:schemeClr val="tx1"/>
              </a:solidFill>
              <a:effectLst/>
              <a:latin typeface="Arial" pitchFamily="34" charset="0"/>
              <a:cs typeface="Arial" pitchFamily="34" charset="0"/>
            </a:endParaRPr>
          </a:p>
        </p:txBody>
      </p:sp>
      <p:sp>
        <p:nvSpPr>
          <p:cNvPr id="13" name="Textfeld 12"/>
          <p:cNvSpPr txBox="1"/>
          <p:nvPr/>
        </p:nvSpPr>
        <p:spPr>
          <a:xfrm>
            <a:off x="2051720" y="6604084"/>
            <a:ext cx="4392488" cy="507831"/>
          </a:xfrm>
          <a:prstGeom prst="rect">
            <a:avLst/>
          </a:prstGeom>
          <a:noFill/>
        </p:spPr>
        <p:txBody>
          <a:bodyPr wrap="square" rtlCol="0">
            <a:spAutoFit/>
          </a:bodyPr>
          <a:lstStyle/>
          <a:p>
            <a:r>
              <a:rPr lang="de-DE" sz="900"/>
              <a:t>Abbildung 11: https://de.windfinder.com/weatherforecast/kiel_leuchtturm</a:t>
            </a:r>
          </a:p>
          <a:p>
            <a:endParaRPr lang="de-DE"/>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555776" y="188640"/>
            <a:ext cx="3456384" cy="489297"/>
          </a:xfrm>
        </p:spPr>
        <p:txBody>
          <a:bodyPr>
            <a:normAutofit fontScale="90000"/>
          </a:bodyPr>
          <a:lstStyle/>
          <a:p>
            <a:pPr algn="ctr"/>
            <a:r>
              <a:rPr lang="de-DE"/>
              <a:t>Meereswellen</a:t>
            </a:r>
          </a:p>
        </p:txBody>
      </p:sp>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sp>
        <p:nvSpPr>
          <p:cNvPr id="9" name="Textfeld 8"/>
          <p:cNvSpPr txBox="1"/>
          <p:nvPr/>
        </p:nvSpPr>
        <p:spPr>
          <a:xfrm>
            <a:off x="0" y="692696"/>
            <a:ext cx="3203848" cy="369332"/>
          </a:xfrm>
          <a:prstGeom prst="rect">
            <a:avLst/>
          </a:prstGeom>
          <a:solidFill>
            <a:schemeClr val="bg1">
              <a:lumMod val="65000"/>
            </a:schemeClr>
          </a:solidFill>
        </p:spPr>
        <p:txBody>
          <a:bodyPr wrap="square" rtlCol="0">
            <a:spAutoFit/>
          </a:bodyPr>
          <a:lstStyle/>
          <a:p>
            <a:r>
              <a:rPr lang="de-DE"/>
              <a:t>Beispielstandort </a:t>
            </a:r>
            <a:r>
              <a:rPr lang="de-DE" err="1"/>
              <a:t>Laboe</a:t>
            </a:r>
            <a:endParaRPr lang="de-DE"/>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pic>
        <p:nvPicPr>
          <p:cNvPr id="2070" name="Picture 2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0"/>
            <a:ext cx="152400" cy="190500"/>
          </a:xfrm>
          <a:prstGeom prst="rect">
            <a:avLst/>
          </a:prstGeom>
          <a:noFill/>
        </p:spPr>
      </p:pic>
      <p:pic>
        <p:nvPicPr>
          <p:cNvPr id="11" name="Grafik 10"/>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cxnSp>
        <p:nvCxnSpPr>
          <p:cNvPr id="12" name="Gerade Verbindung 11"/>
          <p:cNvCxnSpPr/>
          <p:nvPr/>
        </p:nvCxnSpPr>
        <p:spPr>
          <a:xfrm>
            <a:off x="971600" y="6093296"/>
            <a:ext cx="7848872"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1907704" y="6381328"/>
            <a:ext cx="6552728" cy="230832"/>
          </a:xfrm>
          <a:prstGeom prst="rect">
            <a:avLst/>
          </a:prstGeom>
          <a:noFill/>
        </p:spPr>
        <p:txBody>
          <a:bodyPr wrap="square" rtlCol="0">
            <a:spAutoFit/>
          </a:bodyPr>
          <a:lstStyle/>
          <a:p>
            <a:r>
              <a:rPr lang="de-DE" sz="900"/>
              <a:t>Abbildung 11</a:t>
            </a: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555776" y="188640"/>
            <a:ext cx="3456384" cy="489297"/>
          </a:xfrm>
        </p:spPr>
        <p:txBody>
          <a:bodyPr>
            <a:normAutofit fontScale="90000"/>
          </a:bodyPr>
          <a:lstStyle/>
          <a:p>
            <a:pPr algn="ctr"/>
            <a:r>
              <a:rPr lang="de-DE"/>
              <a:t>Meereswellen</a:t>
            </a:r>
          </a:p>
        </p:txBody>
      </p:sp>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sp>
        <p:nvSpPr>
          <p:cNvPr id="9" name="Textfeld 8"/>
          <p:cNvSpPr txBox="1"/>
          <p:nvPr/>
        </p:nvSpPr>
        <p:spPr>
          <a:xfrm>
            <a:off x="0" y="692696"/>
            <a:ext cx="3203848" cy="369332"/>
          </a:xfrm>
          <a:prstGeom prst="rect">
            <a:avLst/>
          </a:prstGeom>
          <a:solidFill>
            <a:schemeClr val="bg1">
              <a:lumMod val="65000"/>
            </a:schemeClr>
          </a:solidFill>
        </p:spPr>
        <p:txBody>
          <a:bodyPr wrap="square" rtlCol="0">
            <a:spAutoFit/>
          </a:bodyPr>
          <a:lstStyle/>
          <a:p>
            <a:r>
              <a:rPr lang="de-DE"/>
              <a:t>Beispielstandort </a:t>
            </a:r>
            <a:r>
              <a:rPr lang="de-DE" err="1"/>
              <a:t>Laboe</a:t>
            </a:r>
            <a:endParaRPr lang="de-DE"/>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pic>
        <p:nvPicPr>
          <p:cNvPr id="2070" name="Picture 2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0"/>
            <a:ext cx="152400" cy="190500"/>
          </a:xfrm>
          <a:prstGeom prst="rect">
            <a:avLst/>
          </a:prstGeom>
          <a:noFill/>
        </p:spPr>
      </p:pic>
      <p:pic>
        <p:nvPicPr>
          <p:cNvPr id="11" name="Grafik 10"/>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cxnSp>
        <p:nvCxnSpPr>
          <p:cNvPr id="12" name="Gerade Verbindung 11"/>
          <p:cNvCxnSpPr/>
          <p:nvPr/>
        </p:nvCxnSpPr>
        <p:spPr>
          <a:xfrm flipV="1">
            <a:off x="1043608" y="377280"/>
            <a:ext cx="0" cy="5716016"/>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555776" y="188640"/>
            <a:ext cx="3456384" cy="489297"/>
          </a:xfrm>
        </p:spPr>
        <p:txBody>
          <a:bodyPr>
            <a:normAutofit fontScale="90000"/>
          </a:bodyPr>
          <a:lstStyle/>
          <a:p>
            <a:pPr algn="ctr"/>
            <a:r>
              <a:rPr lang="de-DE"/>
              <a:t>Meereswellen</a:t>
            </a:r>
          </a:p>
        </p:txBody>
      </p:sp>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sp>
        <p:nvSpPr>
          <p:cNvPr id="9" name="Textfeld 8"/>
          <p:cNvSpPr txBox="1"/>
          <p:nvPr/>
        </p:nvSpPr>
        <p:spPr>
          <a:xfrm>
            <a:off x="0" y="692696"/>
            <a:ext cx="3203848" cy="369332"/>
          </a:xfrm>
          <a:prstGeom prst="rect">
            <a:avLst/>
          </a:prstGeom>
          <a:solidFill>
            <a:schemeClr val="bg1">
              <a:lumMod val="65000"/>
            </a:schemeClr>
          </a:solidFill>
        </p:spPr>
        <p:txBody>
          <a:bodyPr wrap="square" rtlCol="0">
            <a:spAutoFit/>
          </a:bodyPr>
          <a:lstStyle/>
          <a:p>
            <a:r>
              <a:rPr lang="de-DE"/>
              <a:t>Beispielstandort </a:t>
            </a:r>
            <a:r>
              <a:rPr lang="de-DE" err="1"/>
              <a:t>Laboe</a:t>
            </a:r>
            <a:endParaRPr lang="de-DE"/>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pic>
        <p:nvPicPr>
          <p:cNvPr id="2070" name="Picture 2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0"/>
            <a:ext cx="152400" cy="190500"/>
          </a:xfrm>
          <a:prstGeom prst="rect">
            <a:avLst/>
          </a:prstGeom>
          <a:noFill/>
        </p:spPr>
      </p:pic>
      <p:pic>
        <p:nvPicPr>
          <p:cNvPr id="11" name="Grafik 10"/>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cxnSp>
        <p:nvCxnSpPr>
          <p:cNvPr id="12" name="Gerade Verbindung 11"/>
          <p:cNvCxnSpPr/>
          <p:nvPr/>
        </p:nvCxnSpPr>
        <p:spPr>
          <a:xfrm flipV="1">
            <a:off x="899592" y="404664"/>
            <a:ext cx="1368152" cy="561662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nvCxnSpPr>
        <p:spPr>
          <a:xfrm flipV="1">
            <a:off x="1403648" y="476672"/>
            <a:ext cx="1296144" cy="568863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flipV="1">
            <a:off x="1763688" y="548680"/>
            <a:ext cx="1368152" cy="561662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a:xfrm flipV="1">
            <a:off x="2771800" y="476672"/>
            <a:ext cx="1368152" cy="561662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555776" y="188640"/>
            <a:ext cx="3456384" cy="489297"/>
          </a:xfrm>
        </p:spPr>
        <p:txBody>
          <a:bodyPr>
            <a:normAutofit fontScale="90000"/>
          </a:bodyPr>
          <a:lstStyle/>
          <a:p>
            <a:pPr algn="ctr"/>
            <a:r>
              <a:rPr lang="de-DE"/>
              <a:t>Meereswellen</a:t>
            </a:r>
          </a:p>
        </p:txBody>
      </p:sp>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sp>
        <p:nvSpPr>
          <p:cNvPr id="9" name="Textfeld 8"/>
          <p:cNvSpPr txBox="1"/>
          <p:nvPr/>
        </p:nvSpPr>
        <p:spPr>
          <a:xfrm>
            <a:off x="0" y="692696"/>
            <a:ext cx="3203848" cy="369332"/>
          </a:xfrm>
          <a:prstGeom prst="rect">
            <a:avLst/>
          </a:prstGeom>
          <a:solidFill>
            <a:schemeClr val="bg1">
              <a:lumMod val="65000"/>
            </a:schemeClr>
          </a:solidFill>
        </p:spPr>
        <p:txBody>
          <a:bodyPr wrap="square" rtlCol="0">
            <a:spAutoFit/>
          </a:bodyPr>
          <a:lstStyle/>
          <a:p>
            <a:r>
              <a:rPr lang="de-DE"/>
              <a:t>Beispielstandort </a:t>
            </a:r>
            <a:r>
              <a:rPr lang="de-DE" err="1"/>
              <a:t>Laboe</a:t>
            </a:r>
            <a:endParaRPr lang="de-DE"/>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pic>
        <p:nvPicPr>
          <p:cNvPr id="2070" name="Picture 2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0"/>
            <a:ext cx="152400" cy="190500"/>
          </a:xfrm>
          <a:prstGeom prst="rect">
            <a:avLst/>
          </a:prstGeom>
          <a:noFill/>
        </p:spPr>
      </p:pic>
      <p:pic>
        <p:nvPicPr>
          <p:cNvPr id="11" name="Grafik 10"/>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cxnSp>
        <p:nvCxnSpPr>
          <p:cNvPr id="12" name="Gerade Verbindung 11"/>
          <p:cNvCxnSpPr/>
          <p:nvPr/>
        </p:nvCxnSpPr>
        <p:spPr>
          <a:xfrm flipH="1" flipV="1">
            <a:off x="1043608" y="2132856"/>
            <a:ext cx="3600400" cy="396044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a:xfrm flipH="1" flipV="1">
            <a:off x="1043608" y="1628800"/>
            <a:ext cx="4032448" cy="4464496"/>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nvCxnSpPr>
        <p:spPr>
          <a:xfrm flipH="1" flipV="1">
            <a:off x="1043608" y="1196752"/>
            <a:ext cx="4464496" cy="4896544"/>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555776" y="188640"/>
            <a:ext cx="3456384" cy="489297"/>
          </a:xfrm>
        </p:spPr>
        <p:txBody>
          <a:bodyPr>
            <a:normAutofit fontScale="90000"/>
          </a:bodyPr>
          <a:lstStyle/>
          <a:p>
            <a:pPr algn="ctr"/>
            <a:r>
              <a:rPr lang="de-DE"/>
              <a:t>Meereswellen</a:t>
            </a:r>
          </a:p>
        </p:txBody>
      </p:sp>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sp>
        <p:nvSpPr>
          <p:cNvPr id="9" name="Textfeld 8"/>
          <p:cNvSpPr txBox="1"/>
          <p:nvPr/>
        </p:nvSpPr>
        <p:spPr>
          <a:xfrm>
            <a:off x="0" y="692696"/>
            <a:ext cx="3203848" cy="369332"/>
          </a:xfrm>
          <a:prstGeom prst="rect">
            <a:avLst/>
          </a:prstGeom>
          <a:solidFill>
            <a:schemeClr val="bg1">
              <a:lumMod val="65000"/>
            </a:schemeClr>
          </a:solidFill>
        </p:spPr>
        <p:txBody>
          <a:bodyPr wrap="square" rtlCol="0">
            <a:spAutoFit/>
          </a:bodyPr>
          <a:lstStyle/>
          <a:p>
            <a:r>
              <a:rPr lang="de-DE"/>
              <a:t>Beispielstandort </a:t>
            </a:r>
            <a:r>
              <a:rPr lang="de-DE" err="1"/>
              <a:t>Laboe</a:t>
            </a:r>
            <a:endParaRPr lang="de-DE"/>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pic>
        <p:nvPicPr>
          <p:cNvPr id="2070" name="Picture 2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0"/>
            <a:ext cx="152400" cy="190500"/>
          </a:xfrm>
          <a:prstGeom prst="rect">
            <a:avLst/>
          </a:prstGeom>
          <a:noFill/>
        </p:spPr>
      </p:pic>
      <p:pic>
        <p:nvPicPr>
          <p:cNvPr id="11" name="Grafik 10"/>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cxnSp>
        <p:nvCxnSpPr>
          <p:cNvPr id="12" name="Gerade Verbindung 11"/>
          <p:cNvCxnSpPr/>
          <p:nvPr/>
        </p:nvCxnSpPr>
        <p:spPr>
          <a:xfrm flipH="1" flipV="1">
            <a:off x="6012160" y="404664"/>
            <a:ext cx="1656184" cy="36004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a:xfrm flipH="1" flipV="1">
            <a:off x="4283968" y="404664"/>
            <a:ext cx="2160240" cy="4752528"/>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nvCxnSpPr>
        <p:spPr>
          <a:xfrm flipH="1" flipV="1">
            <a:off x="4860032" y="404664"/>
            <a:ext cx="1944216" cy="4392488"/>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nvCxnSpPr>
        <p:spPr>
          <a:xfrm flipH="1" flipV="1">
            <a:off x="5220072" y="404664"/>
            <a:ext cx="1872208" cy="4032448"/>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555776" y="188640"/>
            <a:ext cx="3456384" cy="489297"/>
          </a:xfrm>
        </p:spPr>
        <p:txBody>
          <a:bodyPr>
            <a:normAutofit fontScale="90000"/>
          </a:bodyPr>
          <a:lstStyle/>
          <a:p>
            <a:pPr algn="ctr"/>
            <a:r>
              <a:rPr lang="de-DE"/>
              <a:t>Meereswellen</a:t>
            </a:r>
          </a:p>
        </p:txBody>
      </p:sp>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sp>
        <p:nvSpPr>
          <p:cNvPr id="9" name="Textfeld 8"/>
          <p:cNvSpPr txBox="1"/>
          <p:nvPr/>
        </p:nvSpPr>
        <p:spPr>
          <a:xfrm>
            <a:off x="0" y="692696"/>
            <a:ext cx="3203848" cy="369332"/>
          </a:xfrm>
          <a:prstGeom prst="rect">
            <a:avLst/>
          </a:prstGeom>
          <a:solidFill>
            <a:schemeClr val="bg1">
              <a:lumMod val="65000"/>
            </a:schemeClr>
          </a:solidFill>
        </p:spPr>
        <p:txBody>
          <a:bodyPr wrap="square" rtlCol="0">
            <a:spAutoFit/>
          </a:bodyPr>
          <a:lstStyle/>
          <a:p>
            <a:r>
              <a:rPr lang="de-DE"/>
              <a:t>Beispielstandort </a:t>
            </a:r>
            <a:r>
              <a:rPr lang="de-DE" err="1"/>
              <a:t>Laboe</a:t>
            </a:r>
            <a:endParaRPr lang="de-DE"/>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pic>
        <p:nvPicPr>
          <p:cNvPr id="2070" name="Picture 2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0"/>
            <a:ext cx="152400" cy="190500"/>
          </a:xfrm>
          <a:prstGeom prst="rect">
            <a:avLst/>
          </a:prstGeom>
          <a:noFill/>
        </p:spPr>
      </p:pic>
      <p:pic>
        <p:nvPicPr>
          <p:cNvPr id="11" name="Grafik 10"/>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cxnSp>
        <p:nvCxnSpPr>
          <p:cNvPr id="18" name="Gerade Verbindung 17"/>
          <p:cNvCxnSpPr/>
          <p:nvPr/>
        </p:nvCxnSpPr>
        <p:spPr>
          <a:xfrm flipH="1" flipV="1">
            <a:off x="2627784" y="1700808"/>
            <a:ext cx="2088232" cy="468052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nvCxnSpPr>
        <p:spPr>
          <a:xfrm>
            <a:off x="3131840" y="2132856"/>
            <a:ext cx="0" cy="4104456"/>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755576" y="2780928"/>
            <a:ext cx="4104456"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nvCxnSpPr>
        <p:spPr>
          <a:xfrm flipH="1" flipV="1">
            <a:off x="1475656" y="908720"/>
            <a:ext cx="4464496" cy="4896544"/>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nvCxnSpPr>
        <p:spPr>
          <a:xfrm flipV="1">
            <a:off x="2339752" y="404664"/>
            <a:ext cx="1368152" cy="561662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feld 25"/>
          <p:cNvSpPr txBox="1"/>
          <p:nvPr/>
        </p:nvSpPr>
        <p:spPr>
          <a:xfrm>
            <a:off x="0" y="2132856"/>
            <a:ext cx="899592" cy="646331"/>
          </a:xfrm>
          <a:prstGeom prst="rect">
            <a:avLst/>
          </a:prstGeom>
          <a:solidFill>
            <a:schemeClr val="bg1"/>
          </a:solidFill>
          <a:ln w="38100">
            <a:solidFill>
              <a:srgbClr val="00B050"/>
            </a:solidFill>
          </a:ln>
        </p:spPr>
        <p:txBody>
          <a:bodyPr wrap="square" rtlCol="0">
            <a:spAutoFit/>
          </a:bodyPr>
          <a:lstStyle/>
          <a:p>
            <a:pPr algn="ctr"/>
            <a:r>
              <a:rPr lang="de-DE"/>
              <a:t>19,43 m/s</a:t>
            </a:r>
          </a:p>
        </p:txBody>
      </p:sp>
      <p:sp>
        <p:nvSpPr>
          <p:cNvPr id="28" name="Textfeld 27"/>
          <p:cNvSpPr txBox="1"/>
          <p:nvPr/>
        </p:nvSpPr>
        <p:spPr>
          <a:xfrm>
            <a:off x="2699792" y="6309320"/>
            <a:ext cx="1008112" cy="369332"/>
          </a:xfrm>
          <a:prstGeom prst="rect">
            <a:avLst/>
          </a:prstGeom>
          <a:solidFill>
            <a:schemeClr val="bg1"/>
          </a:solidFill>
          <a:ln w="38100">
            <a:solidFill>
              <a:srgbClr val="00B0F0"/>
            </a:solidFill>
          </a:ln>
        </p:spPr>
        <p:txBody>
          <a:bodyPr wrap="square" rtlCol="0">
            <a:spAutoFit/>
          </a:bodyPr>
          <a:lstStyle/>
          <a:p>
            <a:pPr algn="ctr"/>
            <a:r>
              <a:rPr lang="de-DE"/>
              <a:t>6,8 km</a:t>
            </a:r>
          </a:p>
        </p:txBody>
      </p:sp>
      <p:sp>
        <p:nvSpPr>
          <p:cNvPr id="29" name="Textfeld 28"/>
          <p:cNvSpPr txBox="1"/>
          <p:nvPr/>
        </p:nvSpPr>
        <p:spPr>
          <a:xfrm>
            <a:off x="1331640" y="5589240"/>
            <a:ext cx="899592" cy="369332"/>
          </a:xfrm>
          <a:prstGeom prst="rect">
            <a:avLst/>
          </a:prstGeom>
          <a:solidFill>
            <a:schemeClr val="bg1"/>
          </a:solidFill>
          <a:ln w="38100">
            <a:solidFill>
              <a:srgbClr val="FF0000"/>
            </a:solidFill>
          </a:ln>
        </p:spPr>
        <p:txBody>
          <a:bodyPr wrap="square" rtlCol="0">
            <a:spAutoFit/>
          </a:bodyPr>
          <a:lstStyle/>
          <a:p>
            <a:pPr algn="ctr"/>
            <a:r>
              <a:rPr lang="de-DE"/>
              <a:t>1,25 h</a:t>
            </a:r>
          </a:p>
        </p:txBody>
      </p:sp>
      <p:sp>
        <p:nvSpPr>
          <p:cNvPr id="30" name="Textfeld 29"/>
          <p:cNvSpPr txBox="1"/>
          <p:nvPr/>
        </p:nvSpPr>
        <p:spPr>
          <a:xfrm>
            <a:off x="5652120" y="5013176"/>
            <a:ext cx="899592" cy="369332"/>
          </a:xfrm>
          <a:prstGeom prst="rect">
            <a:avLst/>
          </a:prstGeom>
          <a:solidFill>
            <a:schemeClr val="bg1"/>
          </a:solidFill>
          <a:ln w="38100">
            <a:solidFill>
              <a:srgbClr val="FFFF00"/>
            </a:solidFill>
          </a:ln>
        </p:spPr>
        <p:txBody>
          <a:bodyPr wrap="square" rtlCol="0">
            <a:spAutoFit/>
          </a:bodyPr>
          <a:lstStyle/>
          <a:p>
            <a:pPr algn="ctr"/>
            <a:r>
              <a:rPr lang="de-DE"/>
              <a:t>0,8 m</a:t>
            </a:r>
          </a:p>
        </p:txBody>
      </p:sp>
      <p:sp>
        <p:nvSpPr>
          <p:cNvPr id="31" name="Textfeld 30"/>
          <p:cNvSpPr txBox="1"/>
          <p:nvPr/>
        </p:nvSpPr>
        <p:spPr>
          <a:xfrm>
            <a:off x="2267744" y="1124744"/>
            <a:ext cx="899592" cy="369332"/>
          </a:xfrm>
          <a:prstGeom prst="rect">
            <a:avLst/>
          </a:prstGeom>
          <a:solidFill>
            <a:schemeClr val="bg1"/>
          </a:solidFill>
          <a:ln w="38100">
            <a:solidFill>
              <a:srgbClr val="002060"/>
            </a:solidFill>
          </a:ln>
        </p:spPr>
        <p:txBody>
          <a:bodyPr wrap="square" rtlCol="0">
            <a:spAutoFit/>
          </a:bodyPr>
          <a:lstStyle/>
          <a:p>
            <a:pPr algn="ctr"/>
            <a:r>
              <a:rPr lang="de-DE"/>
              <a:t>3,1 s</a:t>
            </a: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14" name="Titel 1">
            <a:extLst>
              <a:ext uri="{FF2B5EF4-FFF2-40B4-BE49-F238E27FC236}">
                <a16:creationId xmlns:a16="http://schemas.microsoft.com/office/drawing/2014/main" id="{FE911BC9-7EAA-8E44-AD9D-4F1B83B52A8A}"/>
              </a:ext>
            </a:extLst>
          </p:cNvPr>
          <p:cNvSpPr txBox="1">
            <a:spLocks/>
          </p:cNvSpPr>
          <p:nvPr/>
        </p:nvSpPr>
        <p:spPr>
          <a:xfrm>
            <a:off x="2979863" y="1895324"/>
            <a:ext cx="2392184" cy="703244"/>
          </a:xfrm>
          <a:prstGeom prst="rect">
            <a:avLst/>
          </a:prstGeom>
          <a:noFill/>
        </p:spPr>
        <p:txBody>
          <a:bodyPr vert="horz" anchor="b">
            <a:noAutofit/>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dirty="0"/>
              <a:t>Schäden/</a:t>
            </a:r>
          </a:p>
          <a:p>
            <a:pPr algn="ctr"/>
            <a:r>
              <a:rPr lang="de-DE" sz="2000" dirty="0"/>
              <a:t>Naturkatastrophen </a:t>
            </a:r>
          </a:p>
        </p:txBody>
      </p:sp>
      <p:sp>
        <p:nvSpPr>
          <p:cNvPr id="15" name="Titel 1">
            <a:extLst>
              <a:ext uri="{FF2B5EF4-FFF2-40B4-BE49-F238E27FC236}">
                <a16:creationId xmlns:a16="http://schemas.microsoft.com/office/drawing/2014/main" id="{788846D6-30C9-834D-B705-3AC86F9D32E3}"/>
              </a:ext>
            </a:extLst>
          </p:cNvPr>
          <p:cNvSpPr txBox="1">
            <a:spLocks/>
          </p:cNvSpPr>
          <p:nvPr/>
        </p:nvSpPr>
        <p:spPr>
          <a:xfrm>
            <a:off x="251520" y="1199167"/>
            <a:ext cx="2172191" cy="489297"/>
          </a:xfrm>
          <a:prstGeom prst="rect">
            <a:avLst/>
          </a:prstGeom>
          <a:noFill/>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400"/>
              <a:t>Finanzbranche</a:t>
            </a:r>
          </a:p>
        </p:txBody>
      </p:sp>
      <p:sp>
        <p:nvSpPr>
          <p:cNvPr id="16" name="Titel 1">
            <a:extLst>
              <a:ext uri="{FF2B5EF4-FFF2-40B4-BE49-F238E27FC236}">
                <a16:creationId xmlns:a16="http://schemas.microsoft.com/office/drawing/2014/main" id="{4D607047-2487-AC4C-BC8B-7F10C3C3BA56}"/>
              </a:ext>
            </a:extLst>
          </p:cNvPr>
          <p:cNvSpPr txBox="1">
            <a:spLocks/>
          </p:cNvSpPr>
          <p:nvPr/>
        </p:nvSpPr>
        <p:spPr>
          <a:xfrm>
            <a:off x="3106481" y="3990255"/>
            <a:ext cx="1872208" cy="4892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Rohstoffe</a:t>
            </a:r>
          </a:p>
        </p:txBody>
      </p:sp>
      <p:sp>
        <p:nvSpPr>
          <p:cNvPr id="18" name="Titel 1">
            <a:extLst>
              <a:ext uri="{FF2B5EF4-FFF2-40B4-BE49-F238E27FC236}">
                <a16:creationId xmlns:a16="http://schemas.microsoft.com/office/drawing/2014/main" id="{0F29C39D-5AC8-594B-B165-C19B6C8FE796}"/>
              </a:ext>
            </a:extLst>
          </p:cNvPr>
          <p:cNvSpPr txBox="1">
            <a:spLocks/>
          </p:cNvSpPr>
          <p:nvPr/>
        </p:nvSpPr>
        <p:spPr>
          <a:xfrm>
            <a:off x="5785888" y="3885831"/>
            <a:ext cx="1996140" cy="752390"/>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Energien und</a:t>
            </a:r>
          </a:p>
          <a:p>
            <a:pPr algn="ctr"/>
            <a:r>
              <a:rPr lang="de-DE" sz="2000"/>
              <a:t> Strompreise</a:t>
            </a:r>
          </a:p>
        </p:txBody>
      </p:sp>
      <p:sp>
        <p:nvSpPr>
          <p:cNvPr id="19" name="Titel 1">
            <a:extLst>
              <a:ext uri="{FF2B5EF4-FFF2-40B4-BE49-F238E27FC236}">
                <a16:creationId xmlns:a16="http://schemas.microsoft.com/office/drawing/2014/main" id="{D8E91471-B615-F64B-8D4E-C8B328865FD3}"/>
              </a:ext>
            </a:extLst>
          </p:cNvPr>
          <p:cNvSpPr txBox="1">
            <a:spLocks/>
          </p:cNvSpPr>
          <p:nvPr/>
        </p:nvSpPr>
        <p:spPr>
          <a:xfrm>
            <a:off x="6066858" y="1214390"/>
            <a:ext cx="2652965" cy="489297"/>
          </a:xfrm>
          <a:prstGeom prst="rect">
            <a:avLst/>
          </a:prstGeom>
        </p:spPr>
        <p:txBody>
          <a:bodyPr vert="horz" anchor="b">
            <a:noAutofit/>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400"/>
              <a:t>Energiewirtschaft</a:t>
            </a:r>
          </a:p>
        </p:txBody>
      </p:sp>
      <p:sp>
        <p:nvSpPr>
          <p:cNvPr id="20" name="Titel 1">
            <a:extLst>
              <a:ext uri="{FF2B5EF4-FFF2-40B4-BE49-F238E27FC236}">
                <a16:creationId xmlns:a16="http://schemas.microsoft.com/office/drawing/2014/main" id="{CAC9EE8A-C0B8-9245-B842-0C53FD6B4AAA}"/>
              </a:ext>
            </a:extLst>
          </p:cNvPr>
          <p:cNvSpPr txBox="1">
            <a:spLocks/>
          </p:cNvSpPr>
          <p:nvPr/>
        </p:nvSpPr>
        <p:spPr>
          <a:xfrm>
            <a:off x="3462647" y="4917113"/>
            <a:ext cx="1536153" cy="4892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Metalle</a:t>
            </a:r>
          </a:p>
        </p:txBody>
      </p:sp>
      <p:sp>
        <p:nvSpPr>
          <p:cNvPr id="21" name="Titel 1">
            <a:extLst>
              <a:ext uri="{FF2B5EF4-FFF2-40B4-BE49-F238E27FC236}">
                <a16:creationId xmlns:a16="http://schemas.microsoft.com/office/drawing/2014/main" id="{90CB8488-44A1-9840-81A8-3D81ECA0DE14}"/>
              </a:ext>
            </a:extLst>
          </p:cNvPr>
          <p:cNvSpPr txBox="1">
            <a:spLocks/>
          </p:cNvSpPr>
          <p:nvPr/>
        </p:nvSpPr>
        <p:spPr>
          <a:xfrm>
            <a:off x="906061" y="4917113"/>
            <a:ext cx="2368697" cy="4892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Soft </a:t>
            </a:r>
            <a:r>
              <a:rPr lang="de-DE" sz="2000" err="1"/>
              <a:t>Commodities</a:t>
            </a:r>
            <a:endParaRPr lang="de-DE" sz="2000"/>
          </a:p>
        </p:txBody>
      </p:sp>
      <p:sp>
        <p:nvSpPr>
          <p:cNvPr id="22" name="Titel 1">
            <a:extLst>
              <a:ext uri="{FF2B5EF4-FFF2-40B4-BE49-F238E27FC236}">
                <a16:creationId xmlns:a16="http://schemas.microsoft.com/office/drawing/2014/main" id="{9EC3B934-D93C-9945-9CDE-A07D593D465F}"/>
              </a:ext>
            </a:extLst>
          </p:cNvPr>
          <p:cNvSpPr txBox="1">
            <a:spLocks/>
          </p:cNvSpPr>
          <p:nvPr/>
        </p:nvSpPr>
        <p:spPr>
          <a:xfrm>
            <a:off x="5917176" y="1963558"/>
            <a:ext cx="2952328" cy="489297"/>
          </a:xfrm>
          <a:prstGeom prst="rect">
            <a:avLst/>
          </a:prstGeom>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Erneuerbare Energien</a:t>
            </a:r>
          </a:p>
        </p:txBody>
      </p:sp>
      <p:sp>
        <p:nvSpPr>
          <p:cNvPr id="25" name="Titel 1">
            <a:extLst>
              <a:ext uri="{FF2B5EF4-FFF2-40B4-BE49-F238E27FC236}">
                <a16:creationId xmlns:a16="http://schemas.microsoft.com/office/drawing/2014/main" id="{A40BBCF8-B08C-7E4E-8A77-1BEB13773D1F}"/>
              </a:ext>
            </a:extLst>
          </p:cNvPr>
          <p:cNvSpPr txBox="1">
            <a:spLocks/>
          </p:cNvSpPr>
          <p:nvPr/>
        </p:nvSpPr>
        <p:spPr>
          <a:xfrm>
            <a:off x="0" y="2657748"/>
            <a:ext cx="1763688" cy="810658"/>
          </a:xfrm>
          <a:prstGeom prst="rect">
            <a:avLst/>
          </a:prstGeom>
          <a:noFill/>
        </p:spPr>
        <p:txBody>
          <a:bodyPr vert="horz" anchor="b">
            <a:noAutofit/>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dirty="0" err="1"/>
              <a:t>Behavioral</a:t>
            </a:r>
            <a:endParaRPr lang="de-DE" sz="2000" dirty="0"/>
          </a:p>
          <a:p>
            <a:pPr algn="ctr"/>
            <a:r>
              <a:rPr lang="de-DE" sz="2000" dirty="0"/>
              <a:t> </a:t>
            </a:r>
            <a:r>
              <a:rPr lang="de-DE" sz="2000" dirty="0" err="1"/>
              <a:t>Finance</a:t>
            </a:r>
            <a:endParaRPr lang="de-DE" sz="2000" dirty="0"/>
          </a:p>
        </p:txBody>
      </p:sp>
      <p:sp>
        <p:nvSpPr>
          <p:cNvPr id="26" name="Titel 1">
            <a:extLst>
              <a:ext uri="{FF2B5EF4-FFF2-40B4-BE49-F238E27FC236}">
                <a16:creationId xmlns:a16="http://schemas.microsoft.com/office/drawing/2014/main" id="{39F3DF7A-6447-9C45-B467-247EAB0B2AA0}"/>
              </a:ext>
            </a:extLst>
          </p:cNvPr>
          <p:cNvSpPr txBox="1">
            <a:spLocks/>
          </p:cNvSpPr>
          <p:nvPr/>
        </p:nvSpPr>
        <p:spPr>
          <a:xfrm>
            <a:off x="2906695" y="1209948"/>
            <a:ext cx="2538521" cy="489297"/>
          </a:xfrm>
          <a:prstGeom prst="rect">
            <a:avLst/>
          </a:prstGeom>
          <a:noFill/>
        </p:spPr>
        <p:txBody>
          <a:bodyPr vert="horz" anchor="b">
            <a:noAutofit/>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400"/>
              <a:t>Versicherungen</a:t>
            </a:r>
          </a:p>
        </p:txBody>
      </p:sp>
      <p:sp>
        <p:nvSpPr>
          <p:cNvPr id="27" name="Titel 1">
            <a:extLst>
              <a:ext uri="{FF2B5EF4-FFF2-40B4-BE49-F238E27FC236}">
                <a16:creationId xmlns:a16="http://schemas.microsoft.com/office/drawing/2014/main" id="{D59C8757-C732-3E4B-9ECA-38032B1DF3F2}"/>
              </a:ext>
            </a:extLst>
          </p:cNvPr>
          <p:cNvSpPr txBox="1">
            <a:spLocks/>
          </p:cNvSpPr>
          <p:nvPr/>
        </p:nvSpPr>
        <p:spPr>
          <a:xfrm>
            <a:off x="2699792" y="564873"/>
            <a:ext cx="2952328" cy="489297"/>
          </a:xfrm>
          <a:prstGeom prst="rect">
            <a:avLst/>
          </a:prstGeom>
        </p:spPr>
        <p:txBody>
          <a:bodyPr vert="horz" anchor="b">
            <a:normAutofit fontScale="37500" lnSpcReduction="200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u="sng"/>
              <a:t>Interessen nach Branche</a:t>
            </a:r>
          </a:p>
        </p:txBody>
      </p:sp>
      <p:sp>
        <p:nvSpPr>
          <p:cNvPr id="28" name="Titel 1">
            <a:extLst>
              <a:ext uri="{FF2B5EF4-FFF2-40B4-BE49-F238E27FC236}">
                <a16:creationId xmlns:a16="http://schemas.microsoft.com/office/drawing/2014/main" id="{FC337BE2-6C2E-684C-BF19-21B21CEA3924}"/>
              </a:ext>
            </a:extLst>
          </p:cNvPr>
          <p:cNvSpPr txBox="1">
            <a:spLocks/>
          </p:cNvSpPr>
          <p:nvPr/>
        </p:nvSpPr>
        <p:spPr>
          <a:xfrm>
            <a:off x="5595826" y="4917113"/>
            <a:ext cx="2376264" cy="4892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Energie-Rohstoffe</a:t>
            </a:r>
          </a:p>
        </p:txBody>
      </p:sp>
      <p:sp>
        <p:nvSpPr>
          <p:cNvPr id="29" name="Titel 1">
            <a:extLst>
              <a:ext uri="{FF2B5EF4-FFF2-40B4-BE49-F238E27FC236}">
                <a16:creationId xmlns:a16="http://schemas.microsoft.com/office/drawing/2014/main" id="{D77ABE5C-71A6-5C46-B0BA-AF5D6B1706F1}"/>
              </a:ext>
            </a:extLst>
          </p:cNvPr>
          <p:cNvSpPr txBox="1">
            <a:spLocks/>
          </p:cNvSpPr>
          <p:nvPr/>
        </p:nvSpPr>
        <p:spPr>
          <a:xfrm>
            <a:off x="2939903" y="3140504"/>
            <a:ext cx="2205365" cy="4892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Börsenhandel</a:t>
            </a:r>
          </a:p>
        </p:txBody>
      </p:sp>
      <p:cxnSp>
        <p:nvCxnSpPr>
          <p:cNvPr id="4" name="Gerade Verbindung mit Pfeil 3">
            <a:extLst>
              <a:ext uri="{FF2B5EF4-FFF2-40B4-BE49-F238E27FC236}">
                <a16:creationId xmlns:a16="http://schemas.microsoft.com/office/drawing/2014/main" id="{E06876B0-2A7F-0146-BDA3-D0917AA24238}"/>
              </a:ext>
            </a:extLst>
          </p:cNvPr>
          <p:cNvCxnSpPr>
            <a:stCxn id="27" idx="2"/>
            <a:endCxn id="15" idx="0"/>
          </p:cNvCxnSpPr>
          <p:nvPr/>
        </p:nvCxnSpPr>
        <p:spPr>
          <a:xfrm flipH="1">
            <a:off x="1337616" y="1054170"/>
            <a:ext cx="2838340" cy="14499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AF4EE4C8-1BC1-5B43-8EDE-A64B2411D1E6}"/>
              </a:ext>
            </a:extLst>
          </p:cNvPr>
          <p:cNvCxnSpPr>
            <a:cxnSpLocks/>
            <a:stCxn id="27" idx="2"/>
            <a:endCxn id="19" idx="0"/>
          </p:cNvCxnSpPr>
          <p:nvPr/>
        </p:nvCxnSpPr>
        <p:spPr>
          <a:xfrm>
            <a:off x="4175956" y="1054170"/>
            <a:ext cx="3217385" cy="16022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DEA8955B-F6EC-5942-9BE1-B76F2EA923DD}"/>
              </a:ext>
            </a:extLst>
          </p:cNvPr>
          <p:cNvCxnSpPr>
            <a:cxnSpLocks/>
            <a:stCxn id="27" idx="2"/>
            <a:endCxn id="26" idx="0"/>
          </p:cNvCxnSpPr>
          <p:nvPr/>
        </p:nvCxnSpPr>
        <p:spPr>
          <a:xfrm>
            <a:off x="4175956" y="1054170"/>
            <a:ext cx="0" cy="15577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a:extLst>
              <a:ext uri="{FF2B5EF4-FFF2-40B4-BE49-F238E27FC236}">
                <a16:creationId xmlns:a16="http://schemas.microsoft.com/office/drawing/2014/main" id="{8E1143C0-A482-5643-B28E-6AF279013171}"/>
              </a:ext>
            </a:extLst>
          </p:cNvPr>
          <p:cNvCxnSpPr>
            <a:cxnSpLocks/>
            <a:stCxn id="15" idx="2"/>
            <a:endCxn id="25" idx="0"/>
          </p:cNvCxnSpPr>
          <p:nvPr/>
        </p:nvCxnSpPr>
        <p:spPr>
          <a:xfrm flipH="1">
            <a:off x="881844" y="1688464"/>
            <a:ext cx="455772" cy="96928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2D4CD141-8659-6F40-91C9-348663C210EC}"/>
              </a:ext>
            </a:extLst>
          </p:cNvPr>
          <p:cNvCxnSpPr>
            <a:cxnSpLocks/>
            <a:stCxn id="26" idx="2"/>
            <a:endCxn id="14" idx="0"/>
          </p:cNvCxnSpPr>
          <p:nvPr/>
        </p:nvCxnSpPr>
        <p:spPr>
          <a:xfrm flipH="1">
            <a:off x="4175955" y="1699245"/>
            <a:ext cx="1" cy="19607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62040EEF-3A2D-324A-9A10-EC6F1DA1DF44}"/>
              </a:ext>
            </a:extLst>
          </p:cNvPr>
          <p:cNvCxnSpPr>
            <a:cxnSpLocks/>
            <a:stCxn id="19" idx="2"/>
            <a:endCxn id="22" idx="0"/>
          </p:cNvCxnSpPr>
          <p:nvPr/>
        </p:nvCxnSpPr>
        <p:spPr>
          <a:xfrm flipH="1">
            <a:off x="7393340" y="1703687"/>
            <a:ext cx="1" cy="25987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Gerade Verbindung mit Pfeil 50">
            <a:extLst>
              <a:ext uri="{FF2B5EF4-FFF2-40B4-BE49-F238E27FC236}">
                <a16:creationId xmlns:a16="http://schemas.microsoft.com/office/drawing/2014/main" id="{F76078B0-2FD1-834D-9641-6DA92E0A867C}"/>
              </a:ext>
            </a:extLst>
          </p:cNvPr>
          <p:cNvCxnSpPr>
            <a:cxnSpLocks/>
            <a:stCxn id="15" idx="2"/>
            <a:endCxn id="29" idx="0"/>
          </p:cNvCxnSpPr>
          <p:nvPr/>
        </p:nvCxnSpPr>
        <p:spPr>
          <a:xfrm>
            <a:off x="1337616" y="1688464"/>
            <a:ext cx="2704970" cy="145204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erade Verbindung mit Pfeil 56">
            <a:extLst>
              <a:ext uri="{FF2B5EF4-FFF2-40B4-BE49-F238E27FC236}">
                <a16:creationId xmlns:a16="http://schemas.microsoft.com/office/drawing/2014/main" id="{1AD6D6C4-4C6F-5148-8D85-3D2742D7CE00}"/>
              </a:ext>
            </a:extLst>
          </p:cNvPr>
          <p:cNvCxnSpPr>
            <a:cxnSpLocks/>
            <a:stCxn id="29" idx="2"/>
            <a:endCxn id="16" idx="0"/>
          </p:cNvCxnSpPr>
          <p:nvPr/>
        </p:nvCxnSpPr>
        <p:spPr>
          <a:xfrm flipH="1">
            <a:off x="4042585" y="3629801"/>
            <a:ext cx="1" cy="36045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Gerade Verbindung mit Pfeil 59">
            <a:extLst>
              <a:ext uri="{FF2B5EF4-FFF2-40B4-BE49-F238E27FC236}">
                <a16:creationId xmlns:a16="http://schemas.microsoft.com/office/drawing/2014/main" id="{248DDF55-1D95-E34D-948A-721A7C6A57E4}"/>
              </a:ext>
            </a:extLst>
          </p:cNvPr>
          <p:cNvCxnSpPr>
            <a:cxnSpLocks/>
            <a:stCxn id="29" idx="2"/>
            <a:endCxn id="18" idx="0"/>
          </p:cNvCxnSpPr>
          <p:nvPr/>
        </p:nvCxnSpPr>
        <p:spPr>
          <a:xfrm>
            <a:off x="4042586" y="3629801"/>
            <a:ext cx="2741372" cy="25603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60929C14-656D-0841-8AED-B876B70F01E1}"/>
              </a:ext>
            </a:extLst>
          </p:cNvPr>
          <p:cNvCxnSpPr>
            <a:cxnSpLocks/>
            <a:stCxn id="22" idx="2"/>
            <a:endCxn id="18" idx="0"/>
          </p:cNvCxnSpPr>
          <p:nvPr/>
        </p:nvCxnSpPr>
        <p:spPr>
          <a:xfrm flipH="1">
            <a:off x="6783958" y="2452855"/>
            <a:ext cx="609382" cy="143297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459827CD-C168-D147-864E-D23CF9D08501}"/>
              </a:ext>
            </a:extLst>
          </p:cNvPr>
          <p:cNvCxnSpPr>
            <a:cxnSpLocks/>
            <a:stCxn id="16" idx="2"/>
            <a:endCxn id="20" idx="0"/>
          </p:cNvCxnSpPr>
          <p:nvPr/>
        </p:nvCxnSpPr>
        <p:spPr>
          <a:xfrm>
            <a:off x="4042585" y="4479552"/>
            <a:ext cx="188139" cy="43756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Gerade Verbindung mit Pfeil 73">
            <a:extLst>
              <a:ext uri="{FF2B5EF4-FFF2-40B4-BE49-F238E27FC236}">
                <a16:creationId xmlns:a16="http://schemas.microsoft.com/office/drawing/2014/main" id="{D3CA91B5-E9FB-5842-8731-216BD8B034F2}"/>
              </a:ext>
            </a:extLst>
          </p:cNvPr>
          <p:cNvCxnSpPr>
            <a:cxnSpLocks/>
            <a:stCxn id="16" idx="2"/>
            <a:endCxn id="21" idx="0"/>
          </p:cNvCxnSpPr>
          <p:nvPr/>
        </p:nvCxnSpPr>
        <p:spPr>
          <a:xfrm flipH="1">
            <a:off x="2090410" y="4479552"/>
            <a:ext cx="1952175" cy="43756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Gerade Verbindung mit Pfeil 76">
            <a:extLst>
              <a:ext uri="{FF2B5EF4-FFF2-40B4-BE49-F238E27FC236}">
                <a16:creationId xmlns:a16="http://schemas.microsoft.com/office/drawing/2014/main" id="{433D2D44-C248-9E43-85C3-CAFCF6558CE5}"/>
              </a:ext>
            </a:extLst>
          </p:cNvPr>
          <p:cNvCxnSpPr>
            <a:cxnSpLocks/>
            <a:stCxn id="16" idx="2"/>
            <a:endCxn id="28" idx="0"/>
          </p:cNvCxnSpPr>
          <p:nvPr/>
        </p:nvCxnSpPr>
        <p:spPr>
          <a:xfrm>
            <a:off x="4042585" y="4479552"/>
            <a:ext cx="2741373" cy="43756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Gerade Verbindung mit Pfeil 79">
            <a:extLst>
              <a:ext uri="{FF2B5EF4-FFF2-40B4-BE49-F238E27FC236}">
                <a16:creationId xmlns:a16="http://schemas.microsoft.com/office/drawing/2014/main" id="{3FC56661-09FE-1B44-96BC-086B253C1609}"/>
              </a:ext>
            </a:extLst>
          </p:cNvPr>
          <p:cNvCxnSpPr>
            <a:cxnSpLocks/>
            <a:endCxn id="28" idx="0"/>
          </p:cNvCxnSpPr>
          <p:nvPr/>
        </p:nvCxnSpPr>
        <p:spPr>
          <a:xfrm>
            <a:off x="6783958" y="4638222"/>
            <a:ext cx="0" cy="27889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3" name="Titel 1">
            <a:extLst>
              <a:ext uri="{FF2B5EF4-FFF2-40B4-BE49-F238E27FC236}">
                <a16:creationId xmlns:a16="http://schemas.microsoft.com/office/drawing/2014/main" id="{9951749A-22F1-664D-806C-CF45CDDF6FA0}"/>
              </a:ext>
            </a:extLst>
          </p:cNvPr>
          <p:cNvSpPr txBox="1">
            <a:spLocks/>
          </p:cNvSpPr>
          <p:nvPr/>
        </p:nvSpPr>
        <p:spPr>
          <a:xfrm>
            <a:off x="1894777" y="5576127"/>
            <a:ext cx="2090252" cy="4892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Industriemetalle</a:t>
            </a:r>
          </a:p>
        </p:txBody>
      </p:sp>
      <p:sp>
        <p:nvSpPr>
          <p:cNvPr id="84" name="Titel 1">
            <a:extLst>
              <a:ext uri="{FF2B5EF4-FFF2-40B4-BE49-F238E27FC236}">
                <a16:creationId xmlns:a16="http://schemas.microsoft.com/office/drawing/2014/main" id="{F8D46DC7-F401-0540-A8C1-30E92EFABDCE}"/>
              </a:ext>
            </a:extLst>
          </p:cNvPr>
          <p:cNvSpPr txBox="1">
            <a:spLocks/>
          </p:cNvSpPr>
          <p:nvPr/>
        </p:nvSpPr>
        <p:spPr>
          <a:xfrm>
            <a:off x="4368145" y="5599322"/>
            <a:ext cx="2090252" cy="4892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Edelmetalle</a:t>
            </a:r>
          </a:p>
        </p:txBody>
      </p:sp>
      <p:cxnSp>
        <p:nvCxnSpPr>
          <p:cNvPr id="85" name="Gerade Verbindung mit Pfeil 84">
            <a:extLst>
              <a:ext uri="{FF2B5EF4-FFF2-40B4-BE49-F238E27FC236}">
                <a16:creationId xmlns:a16="http://schemas.microsoft.com/office/drawing/2014/main" id="{89836B08-AA58-CA4C-B3F2-4C21F0E2AE1A}"/>
              </a:ext>
            </a:extLst>
          </p:cNvPr>
          <p:cNvCxnSpPr>
            <a:cxnSpLocks/>
            <a:stCxn id="20" idx="2"/>
            <a:endCxn id="83" idx="0"/>
          </p:cNvCxnSpPr>
          <p:nvPr/>
        </p:nvCxnSpPr>
        <p:spPr>
          <a:xfrm flipH="1">
            <a:off x="2939903" y="5406410"/>
            <a:ext cx="1290821" cy="16971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Gerade Verbindung mit Pfeil 87">
            <a:extLst>
              <a:ext uri="{FF2B5EF4-FFF2-40B4-BE49-F238E27FC236}">
                <a16:creationId xmlns:a16="http://schemas.microsoft.com/office/drawing/2014/main" id="{9510F8EE-8C02-7D48-A23E-894011C9963C}"/>
              </a:ext>
            </a:extLst>
          </p:cNvPr>
          <p:cNvCxnSpPr>
            <a:cxnSpLocks/>
            <a:endCxn id="84" idx="0"/>
          </p:cNvCxnSpPr>
          <p:nvPr/>
        </p:nvCxnSpPr>
        <p:spPr>
          <a:xfrm>
            <a:off x="4230724" y="5402960"/>
            <a:ext cx="1182547" cy="19636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Titel 1">
            <a:extLst>
              <a:ext uri="{FF2B5EF4-FFF2-40B4-BE49-F238E27FC236}">
                <a16:creationId xmlns:a16="http://schemas.microsoft.com/office/drawing/2014/main" id="{63D53C59-ADF5-1D4D-A9E1-C7FB30778BD5}"/>
              </a:ext>
            </a:extLst>
          </p:cNvPr>
          <p:cNvSpPr txBox="1">
            <a:spLocks/>
          </p:cNvSpPr>
          <p:nvPr/>
        </p:nvSpPr>
        <p:spPr>
          <a:xfrm>
            <a:off x="5397263" y="2882878"/>
            <a:ext cx="1417864" cy="434044"/>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dirty="0" err="1"/>
              <a:t>Cat</a:t>
            </a:r>
            <a:r>
              <a:rPr lang="de-DE" sz="2000" dirty="0"/>
              <a:t> Bonds</a:t>
            </a:r>
          </a:p>
        </p:txBody>
      </p:sp>
      <p:cxnSp>
        <p:nvCxnSpPr>
          <p:cNvPr id="47" name="Gerade Verbindung mit Pfeil 46">
            <a:extLst>
              <a:ext uri="{FF2B5EF4-FFF2-40B4-BE49-F238E27FC236}">
                <a16:creationId xmlns:a16="http://schemas.microsoft.com/office/drawing/2014/main" id="{87375DFF-B3B1-1148-ABDA-90441404E5C3}"/>
              </a:ext>
            </a:extLst>
          </p:cNvPr>
          <p:cNvCxnSpPr>
            <a:cxnSpLocks/>
            <a:stCxn id="14" idx="2"/>
            <a:endCxn id="46" idx="0"/>
          </p:cNvCxnSpPr>
          <p:nvPr/>
        </p:nvCxnSpPr>
        <p:spPr>
          <a:xfrm>
            <a:off x="4175955" y="2598568"/>
            <a:ext cx="1930240" cy="28431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4" name="Textfeld 63">
            <a:extLst>
              <a:ext uri="{FF2B5EF4-FFF2-40B4-BE49-F238E27FC236}">
                <a16:creationId xmlns:a16="http://schemas.microsoft.com/office/drawing/2014/main" id="{2FDF854C-8730-A54D-A1CF-8F61B39B42C3}"/>
              </a:ext>
            </a:extLst>
          </p:cNvPr>
          <p:cNvSpPr txBox="1"/>
          <p:nvPr/>
        </p:nvSpPr>
        <p:spPr>
          <a:xfrm>
            <a:off x="0" y="692696"/>
            <a:ext cx="1337615" cy="369332"/>
          </a:xfrm>
          <a:prstGeom prst="rect">
            <a:avLst/>
          </a:prstGeom>
          <a:solidFill>
            <a:schemeClr val="bg1">
              <a:lumMod val="65000"/>
            </a:schemeClr>
          </a:solidFill>
        </p:spPr>
        <p:txBody>
          <a:bodyPr wrap="square" rtlCol="0">
            <a:spAutoFit/>
          </a:bodyPr>
          <a:lstStyle/>
          <a:p>
            <a:r>
              <a:rPr lang="de-DE" dirty="0"/>
              <a:t>Motivation</a:t>
            </a:r>
            <a:endParaRPr lang="de-DE" b="1" dirty="0"/>
          </a:p>
        </p:txBody>
      </p:sp>
    </p:spTree>
    <p:extLst>
      <p:ext uri="{BB962C8B-B14F-4D97-AF65-F5344CB8AC3E}">
        <p14:creationId xmlns:p14="http://schemas.microsoft.com/office/powerpoint/2010/main" val="3424373537"/>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14" name="Titel 1">
            <a:extLst>
              <a:ext uri="{FF2B5EF4-FFF2-40B4-BE49-F238E27FC236}">
                <a16:creationId xmlns:a16="http://schemas.microsoft.com/office/drawing/2014/main" id="{FE911BC9-7EAA-8E44-AD9D-4F1B83B52A8A}"/>
              </a:ext>
            </a:extLst>
          </p:cNvPr>
          <p:cNvSpPr txBox="1">
            <a:spLocks/>
          </p:cNvSpPr>
          <p:nvPr/>
        </p:nvSpPr>
        <p:spPr>
          <a:xfrm>
            <a:off x="2979863" y="1895324"/>
            <a:ext cx="2392184" cy="703244"/>
          </a:xfrm>
          <a:prstGeom prst="rect">
            <a:avLst/>
          </a:prstGeom>
          <a:noFill/>
        </p:spPr>
        <p:txBody>
          <a:bodyPr vert="horz" anchor="b">
            <a:noAutofit/>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dirty="0"/>
              <a:t>Schäden/</a:t>
            </a:r>
          </a:p>
          <a:p>
            <a:pPr algn="ctr"/>
            <a:r>
              <a:rPr lang="de-DE" sz="2000" dirty="0"/>
              <a:t>Naturkatastrophen </a:t>
            </a:r>
          </a:p>
        </p:txBody>
      </p:sp>
      <p:sp>
        <p:nvSpPr>
          <p:cNvPr id="15" name="Titel 1">
            <a:extLst>
              <a:ext uri="{FF2B5EF4-FFF2-40B4-BE49-F238E27FC236}">
                <a16:creationId xmlns:a16="http://schemas.microsoft.com/office/drawing/2014/main" id="{788846D6-30C9-834D-B705-3AC86F9D32E3}"/>
              </a:ext>
            </a:extLst>
          </p:cNvPr>
          <p:cNvSpPr txBox="1">
            <a:spLocks/>
          </p:cNvSpPr>
          <p:nvPr/>
        </p:nvSpPr>
        <p:spPr>
          <a:xfrm>
            <a:off x="251520" y="1199167"/>
            <a:ext cx="2172191" cy="489297"/>
          </a:xfrm>
          <a:prstGeom prst="rect">
            <a:avLst/>
          </a:prstGeom>
          <a:noFill/>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400"/>
              <a:t>Finanzbranche</a:t>
            </a:r>
          </a:p>
        </p:txBody>
      </p:sp>
      <p:sp>
        <p:nvSpPr>
          <p:cNvPr id="16" name="Titel 1">
            <a:extLst>
              <a:ext uri="{FF2B5EF4-FFF2-40B4-BE49-F238E27FC236}">
                <a16:creationId xmlns:a16="http://schemas.microsoft.com/office/drawing/2014/main" id="{4D607047-2487-AC4C-BC8B-7F10C3C3BA56}"/>
              </a:ext>
            </a:extLst>
          </p:cNvPr>
          <p:cNvSpPr txBox="1">
            <a:spLocks/>
          </p:cNvSpPr>
          <p:nvPr/>
        </p:nvSpPr>
        <p:spPr>
          <a:xfrm>
            <a:off x="3106481" y="3990255"/>
            <a:ext cx="1872208" cy="4892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Rohstoffe</a:t>
            </a:r>
          </a:p>
        </p:txBody>
      </p:sp>
      <p:sp>
        <p:nvSpPr>
          <p:cNvPr id="18" name="Titel 1">
            <a:extLst>
              <a:ext uri="{FF2B5EF4-FFF2-40B4-BE49-F238E27FC236}">
                <a16:creationId xmlns:a16="http://schemas.microsoft.com/office/drawing/2014/main" id="{0F29C39D-5AC8-594B-B165-C19B6C8FE796}"/>
              </a:ext>
            </a:extLst>
          </p:cNvPr>
          <p:cNvSpPr txBox="1">
            <a:spLocks/>
          </p:cNvSpPr>
          <p:nvPr/>
        </p:nvSpPr>
        <p:spPr>
          <a:xfrm>
            <a:off x="5785888" y="3885831"/>
            <a:ext cx="1996140" cy="752390"/>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Energien und</a:t>
            </a:r>
          </a:p>
          <a:p>
            <a:pPr algn="ctr"/>
            <a:r>
              <a:rPr lang="de-DE" sz="2000"/>
              <a:t> Strompreise</a:t>
            </a:r>
          </a:p>
        </p:txBody>
      </p:sp>
      <p:sp>
        <p:nvSpPr>
          <p:cNvPr id="19" name="Titel 1">
            <a:extLst>
              <a:ext uri="{FF2B5EF4-FFF2-40B4-BE49-F238E27FC236}">
                <a16:creationId xmlns:a16="http://schemas.microsoft.com/office/drawing/2014/main" id="{D8E91471-B615-F64B-8D4E-C8B328865FD3}"/>
              </a:ext>
            </a:extLst>
          </p:cNvPr>
          <p:cNvSpPr txBox="1">
            <a:spLocks/>
          </p:cNvSpPr>
          <p:nvPr/>
        </p:nvSpPr>
        <p:spPr>
          <a:xfrm>
            <a:off x="6066858" y="1214390"/>
            <a:ext cx="2652965" cy="489297"/>
          </a:xfrm>
          <a:prstGeom prst="rect">
            <a:avLst/>
          </a:prstGeom>
        </p:spPr>
        <p:txBody>
          <a:bodyPr vert="horz" anchor="b">
            <a:noAutofit/>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400"/>
              <a:t>Energiewirtschaft</a:t>
            </a:r>
          </a:p>
        </p:txBody>
      </p:sp>
      <p:sp>
        <p:nvSpPr>
          <p:cNvPr id="20" name="Titel 1">
            <a:extLst>
              <a:ext uri="{FF2B5EF4-FFF2-40B4-BE49-F238E27FC236}">
                <a16:creationId xmlns:a16="http://schemas.microsoft.com/office/drawing/2014/main" id="{CAC9EE8A-C0B8-9245-B842-0C53FD6B4AAA}"/>
              </a:ext>
            </a:extLst>
          </p:cNvPr>
          <p:cNvSpPr txBox="1">
            <a:spLocks/>
          </p:cNvSpPr>
          <p:nvPr/>
        </p:nvSpPr>
        <p:spPr>
          <a:xfrm>
            <a:off x="3462647" y="4917113"/>
            <a:ext cx="1536153" cy="4892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Metalle</a:t>
            </a:r>
          </a:p>
        </p:txBody>
      </p:sp>
      <p:sp>
        <p:nvSpPr>
          <p:cNvPr id="21" name="Titel 1">
            <a:extLst>
              <a:ext uri="{FF2B5EF4-FFF2-40B4-BE49-F238E27FC236}">
                <a16:creationId xmlns:a16="http://schemas.microsoft.com/office/drawing/2014/main" id="{90CB8488-44A1-9840-81A8-3D81ECA0DE14}"/>
              </a:ext>
            </a:extLst>
          </p:cNvPr>
          <p:cNvSpPr txBox="1">
            <a:spLocks/>
          </p:cNvSpPr>
          <p:nvPr/>
        </p:nvSpPr>
        <p:spPr>
          <a:xfrm>
            <a:off x="906061" y="4917113"/>
            <a:ext cx="2368697" cy="4892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Soft </a:t>
            </a:r>
            <a:r>
              <a:rPr lang="de-DE" sz="2000" err="1"/>
              <a:t>Commodities</a:t>
            </a:r>
            <a:endParaRPr lang="de-DE" sz="2000"/>
          </a:p>
        </p:txBody>
      </p:sp>
      <p:sp>
        <p:nvSpPr>
          <p:cNvPr id="22" name="Titel 1">
            <a:extLst>
              <a:ext uri="{FF2B5EF4-FFF2-40B4-BE49-F238E27FC236}">
                <a16:creationId xmlns:a16="http://schemas.microsoft.com/office/drawing/2014/main" id="{9EC3B934-D93C-9945-9CDE-A07D593D465F}"/>
              </a:ext>
            </a:extLst>
          </p:cNvPr>
          <p:cNvSpPr txBox="1">
            <a:spLocks/>
          </p:cNvSpPr>
          <p:nvPr/>
        </p:nvSpPr>
        <p:spPr>
          <a:xfrm>
            <a:off x="6066858" y="1947842"/>
            <a:ext cx="2952328" cy="489297"/>
          </a:xfrm>
          <a:prstGeom prst="rect">
            <a:avLst/>
          </a:prstGeom>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Erneuerbare Energien</a:t>
            </a:r>
          </a:p>
        </p:txBody>
      </p:sp>
      <p:sp>
        <p:nvSpPr>
          <p:cNvPr id="25" name="Titel 1">
            <a:extLst>
              <a:ext uri="{FF2B5EF4-FFF2-40B4-BE49-F238E27FC236}">
                <a16:creationId xmlns:a16="http://schemas.microsoft.com/office/drawing/2014/main" id="{A40BBCF8-B08C-7E4E-8A77-1BEB13773D1F}"/>
              </a:ext>
            </a:extLst>
          </p:cNvPr>
          <p:cNvSpPr txBox="1">
            <a:spLocks/>
          </p:cNvSpPr>
          <p:nvPr/>
        </p:nvSpPr>
        <p:spPr>
          <a:xfrm>
            <a:off x="0" y="2657748"/>
            <a:ext cx="1763688" cy="810658"/>
          </a:xfrm>
          <a:prstGeom prst="rect">
            <a:avLst/>
          </a:prstGeom>
          <a:noFill/>
          <a:ln w="28575">
            <a:solidFill>
              <a:schemeClr val="tx1"/>
            </a:solidFill>
          </a:ln>
        </p:spPr>
        <p:txBody>
          <a:bodyPr vert="horz" anchor="b">
            <a:noAutofit/>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dirty="0" err="1"/>
              <a:t>Behavioral</a:t>
            </a:r>
            <a:endParaRPr lang="de-DE" sz="2000" dirty="0"/>
          </a:p>
          <a:p>
            <a:pPr algn="ctr"/>
            <a:r>
              <a:rPr lang="de-DE" sz="2000" dirty="0"/>
              <a:t> </a:t>
            </a:r>
            <a:r>
              <a:rPr lang="de-DE" sz="2000" dirty="0" err="1"/>
              <a:t>Finance</a:t>
            </a:r>
            <a:endParaRPr lang="de-DE" sz="2000" dirty="0"/>
          </a:p>
        </p:txBody>
      </p:sp>
      <p:sp>
        <p:nvSpPr>
          <p:cNvPr id="26" name="Titel 1">
            <a:extLst>
              <a:ext uri="{FF2B5EF4-FFF2-40B4-BE49-F238E27FC236}">
                <a16:creationId xmlns:a16="http://schemas.microsoft.com/office/drawing/2014/main" id="{39F3DF7A-6447-9C45-B467-247EAB0B2AA0}"/>
              </a:ext>
            </a:extLst>
          </p:cNvPr>
          <p:cNvSpPr txBox="1">
            <a:spLocks/>
          </p:cNvSpPr>
          <p:nvPr/>
        </p:nvSpPr>
        <p:spPr>
          <a:xfrm>
            <a:off x="2906695" y="1209948"/>
            <a:ext cx="2538521" cy="489297"/>
          </a:xfrm>
          <a:prstGeom prst="rect">
            <a:avLst/>
          </a:prstGeom>
          <a:noFill/>
        </p:spPr>
        <p:txBody>
          <a:bodyPr vert="horz" anchor="b">
            <a:noAutofit/>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400"/>
              <a:t>Versicherungen</a:t>
            </a:r>
          </a:p>
        </p:txBody>
      </p:sp>
      <p:sp>
        <p:nvSpPr>
          <p:cNvPr id="27" name="Titel 1">
            <a:extLst>
              <a:ext uri="{FF2B5EF4-FFF2-40B4-BE49-F238E27FC236}">
                <a16:creationId xmlns:a16="http://schemas.microsoft.com/office/drawing/2014/main" id="{D59C8757-C732-3E4B-9ECA-38032B1DF3F2}"/>
              </a:ext>
            </a:extLst>
          </p:cNvPr>
          <p:cNvSpPr txBox="1">
            <a:spLocks/>
          </p:cNvSpPr>
          <p:nvPr/>
        </p:nvSpPr>
        <p:spPr>
          <a:xfrm>
            <a:off x="2699792" y="564873"/>
            <a:ext cx="2952328" cy="489297"/>
          </a:xfrm>
          <a:prstGeom prst="rect">
            <a:avLst/>
          </a:prstGeom>
        </p:spPr>
        <p:txBody>
          <a:bodyPr vert="horz" anchor="b">
            <a:normAutofit fontScale="37500" lnSpcReduction="200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u="sng"/>
              <a:t>Interessen nach Branche</a:t>
            </a:r>
          </a:p>
        </p:txBody>
      </p:sp>
      <p:sp>
        <p:nvSpPr>
          <p:cNvPr id="28" name="Titel 1">
            <a:extLst>
              <a:ext uri="{FF2B5EF4-FFF2-40B4-BE49-F238E27FC236}">
                <a16:creationId xmlns:a16="http://schemas.microsoft.com/office/drawing/2014/main" id="{FC337BE2-6C2E-684C-BF19-21B21CEA3924}"/>
              </a:ext>
            </a:extLst>
          </p:cNvPr>
          <p:cNvSpPr txBox="1">
            <a:spLocks/>
          </p:cNvSpPr>
          <p:nvPr/>
        </p:nvSpPr>
        <p:spPr>
          <a:xfrm>
            <a:off x="5595826" y="4917113"/>
            <a:ext cx="2376264" cy="4892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Energie-Rohstoffe</a:t>
            </a:r>
          </a:p>
        </p:txBody>
      </p:sp>
      <p:sp>
        <p:nvSpPr>
          <p:cNvPr id="29" name="Titel 1">
            <a:extLst>
              <a:ext uri="{FF2B5EF4-FFF2-40B4-BE49-F238E27FC236}">
                <a16:creationId xmlns:a16="http://schemas.microsoft.com/office/drawing/2014/main" id="{D77ABE5C-71A6-5C46-B0BA-AF5D6B1706F1}"/>
              </a:ext>
            </a:extLst>
          </p:cNvPr>
          <p:cNvSpPr txBox="1">
            <a:spLocks/>
          </p:cNvSpPr>
          <p:nvPr/>
        </p:nvSpPr>
        <p:spPr>
          <a:xfrm>
            <a:off x="2939903" y="3140504"/>
            <a:ext cx="2205365" cy="4892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Börsenhandel</a:t>
            </a:r>
          </a:p>
        </p:txBody>
      </p:sp>
      <p:cxnSp>
        <p:nvCxnSpPr>
          <p:cNvPr id="4" name="Gerade Verbindung mit Pfeil 3">
            <a:extLst>
              <a:ext uri="{FF2B5EF4-FFF2-40B4-BE49-F238E27FC236}">
                <a16:creationId xmlns:a16="http://schemas.microsoft.com/office/drawing/2014/main" id="{E06876B0-2A7F-0146-BDA3-D0917AA24238}"/>
              </a:ext>
            </a:extLst>
          </p:cNvPr>
          <p:cNvCxnSpPr>
            <a:stCxn id="27" idx="2"/>
            <a:endCxn id="15" idx="0"/>
          </p:cNvCxnSpPr>
          <p:nvPr/>
        </p:nvCxnSpPr>
        <p:spPr>
          <a:xfrm flipH="1">
            <a:off x="1337616" y="1054170"/>
            <a:ext cx="2838340" cy="14499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AF4EE4C8-1BC1-5B43-8EDE-A64B2411D1E6}"/>
              </a:ext>
            </a:extLst>
          </p:cNvPr>
          <p:cNvCxnSpPr>
            <a:cxnSpLocks/>
            <a:stCxn id="27" idx="2"/>
            <a:endCxn id="19" idx="0"/>
          </p:cNvCxnSpPr>
          <p:nvPr/>
        </p:nvCxnSpPr>
        <p:spPr>
          <a:xfrm>
            <a:off x="4175956" y="1054170"/>
            <a:ext cx="3217385" cy="16022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DEA8955B-F6EC-5942-9BE1-B76F2EA923DD}"/>
              </a:ext>
            </a:extLst>
          </p:cNvPr>
          <p:cNvCxnSpPr>
            <a:cxnSpLocks/>
            <a:stCxn id="27" idx="2"/>
            <a:endCxn id="26" idx="0"/>
          </p:cNvCxnSpPr>
          <p:nvPr/>
        </p:nvCxnSpPr>
        <p:spPr>
          <a:xfrm>
            <a:off x="4175956" y="1054170"/>
            <a:ext cx="0" cy="15577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a:extLst>
              <a:ext uri="{FF2B5EF4-FFF2-40B4-BE49-F238E27FC236}">
                <a16:creationId xmlns:a16="http://schemas.microsoft.com/office/drawing/2014/main" id="{8E1143C0-A482-5643-B28E-6AF279013171}"/>
              </a:ext>
            </a:extLst>
          </p:cNvPr>
          <p:cNvCxnSpPr>
            <a:cxnSpLocks/>
            <a:stCxn id="15" idx="2"/>
            <a:endCxn id="25" idx="0"/>
          </p:cNvCxnSpPr>
          <p:nvPr/>
        </p:nvCxnSpPr>
        <p:spPr>
          <a:xfrm flipH="1">
            <a:off x="881844" y="1688464"/>
            <a:ext cx="455772" cy="96928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2D4CD141-8659-6F40-91C9-348663C210EC}"/>
              </a:ext>
            </a:extLst>
          </p:cNvPr>
          <p:cNvCxnSpPr>
            <a:cxnSpLocks/>
            <a:stCxn id="26" idx="2"/>
            <a:endCxn id="14" idx="0"/>
          </p:cNvCxnSpPr>
          <p:nvPr/>
        </p:nvCxnSpPr>
        <p:spPr>
          <a:xfrm flipH="1">
            <a:off x="4175955" y="1699245"/>
            <a:ext cx="1" cy="19607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62040EEF-3A2D-324A-9A10-EC6F1DA1DF44}"/>
              </a:ext>
            </a:extLst>
          </p:cNvPr>
          <p:cNvCxnSpPr>
            <a:cxnSpLocks/>
            <a:stCxn id="19" idx="2"/>
            <a:endCxn id="22" idx="0"/>
          </p:cNvCxnSpPr>
          <p:nvPr/>
        </p:nvCxnSpPr>
        <p:spPr>
          <a:xfrm>
            <a:off x="7393341" y="1703687"/>
            <a:ext cx="149681" cy="24415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Gerade Verbindung mit Pfeil 50">
            <a:extLst>
              <a:ext uri="{FF2B5EF4-FFF2-40B4-BE49-F238E27FC236}">
                <a16:creationId xmlns:a16="http://schemas.microsoft.com/office/drawing/2014/main" id="{F76078B0-2FD1-834D-9641-6DA92E0A867C}"/>
              </a:ext>
            </a:extLst>
          </p:cNvPr>
          <p:cNvCxnSpPr>
            <a:cxnSpLocks/>
            <a:stCxn id="15" idx="2"/>
            <a:endCxn id="29" idx="0"/>
          </p:cNvCxnSpPr>
          <p:nvPr/>
        </p:nvCxnSpPr>
        <p:spPr>
          <a:xfrm>
            <a:off x="1337616" y="1688464"/>
            <a:ext cx="2704970" cy="145204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erade Verbindung mit Pfeil 56">
            <a:extLst>
              <a:ext uri="{FF2B5EF4-FFF2-40B4-BE49-F238E27FC236}">
                <a16:creationId xmlns:a16="http://schemas.microsoft.com/office/drawing/2014/main" id="{1AD6D6C4-4C6F-5148-8D85-3D2742D7CE00}"/>
              </a:ext>
            </a:extLst>
          </p:cNvPr>
          <p:cNvCxnSpPr>
            <a:cxnSpLocks/>
            <a:stCxn id="29" idx="2"/>
            <a:endCxn id="16" idx="0"/>
          </p:cNvCxnSpPr>
          <p:nvPr/>
        </p:nvCxnSpPr>
        <p:spPr>
          <a:xfrm flipH="1">
            <a:off x="4042585" y="3629801"/>
            <a:ext cx="1" cy="36045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Gerade Verbindung mit Pfeil 59">
            <a:extLst>
              <a:ext uri="{FF2B5EF4-FFF2-40B4-BE49-F238E27FC236}">
                <a16:creationId xmlns:a16="http://schemas.microsoft.com/office/drawing/2014/main" id="{248DDF55-1D95-E34D-948A-721A7C6A57E4}"/>
              </a:ext>
            </a:extLst>
          </p:cNvPr>
          <p:cNvCxnSpPr>
            <a:cxnSpLocks/>
            <a:stCxn id="29" idx="2"/>
            <a:endCxn id="18" idx="0"/>
          </p:cNvCxnSpPr>
          <p:nvPr/>
        </p:nvCxnSpPr>
        <p:spPr>
          <a:xfrm>
            <a:off x="4042586" y="3629801"/>
            <a:ext cx="2741372" cy="25603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60929C14-656D-0841-8AED-B876B70F01E1}"/>
              </a:ext>
            </a:extLst>
          </p:cNvPr>
          <p:cNvCxnSpPr>
            <a:cxnSpLocks/>
            <a:stCxn id="22" idx="2"/>
            <a:endCxn id="18" idx="0"/>
          </p:cNvCxnSpPr>
          <p:nvPr/>
        </p:nvCxnSpPr>
        <p:spPr>
          <a:xfrm flipH="1">
            <a:off x="6783958" y="2437139"/>
            <a:ext cx="759064" cy="144869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459827CD-C168-D147-864E-D23CF9D08501}"/>
              </a:ext>
            </a:extLst>
          </p:cNvPr>
          <p:cNvCxnSpPr>
            <a:cxnSpLocks/>
            <a:stCxn id="16" idx="2"/>
            <a:endCxn id="20" idx="0"/>
          </p:cNvCxnSpPr>
          <p:nvPr/>
        </p:nvCxnSpPr>
        <p:spPr>
          <a:xfrm>
            <a:off x="4042585" y="4479552"/>
            <a:ext cx="188139" cy="43756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Gerade Verbindung mit Pfeil 73">
            <a:extLst>
              <a:ext uri="{FF2B5EF4-FFF2-40B4-BE49-F238E27FC236}">
                <a16:creationId xmlns:a16="http://schemas.microsoft.com/office/drawing/2014/main" id="{D3CA91B5-E9FB-5842-8731-216BD8B034F2}"/>
              </a:ext>
            </a:extLst>
          </p:cNvPr>
          <p:cNvCxnSpPr>
            <a:cxnSpLocks/>
            <a:stCxn id="16" idx="2"/>
            <a:endCxn id="21" idx="0"/>
          </p:cNvCxnSpPr>
          <p:nvPr/>
        </p:nvCxnSpPr>
        <p:spPr>
          <a:xfrm flipH="1">
            <a:off x="2090410" y="4479552"/>
            <a:ext cx="1952175" cy="43756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Gerade Verbindung mit Pfeil 76">
            <a:extLst>
              <a:ext uri="{FF2B5EF4-FFF2-40B4-BE49-F238E27FC236}">
                <a16:creationId xmlns:a16="http://schemas.microsoft.com/office/drawing/2014/main" id="{433D2D44-C248-9E43-85C3-CAFCF6558CE5}"/>
              </a:ext>
            </a:extLst>
          </p:cNvPr>
          <p:cNvCxnSpPr>
            <a:cxnSpLocks/>
            <a:stCxn id="16" idx="2"/>
            <a:endCxn id="28" idx="0"/>
          </p:cNvCxnSpPr>
          <p:nvPr/>
        </p:nvCxnSpPr>
        <p:spPr>
          <a:xfrm>
            <a:off x="4042585" y="4479552"/>
            <a:ext cx="2741373" cy="43756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Gerade Verbindung mit Pfeil 79">
            <a:extLst>
              <a:ext uri="{FF2B5EF4-FFF2-40B4-BE49-F238E27FC236}">
                <a16:creationId xmlns:a16="http://schemas.microsoft.com/office/drawing/2014/main" id="{3FC56661-09FE-1B44-96BC-086B253C1609}"/>
              </a:ext>
            </a:extLst>
          </p:cNvPr>
          <p:cNvCxnSpPr>
            <a:cxnSpLocks/>
            <a:endCxn id="28" idx="0"/>
          </p:cNvCxnSpPr>
          <p:nvPr/>
        </p:nvCxnSpPr>
        <p:spPr>
          <a:xfrm>
            <a:off x="6783958" y="4638222"/>
            <a:ext cx="0" cy="27889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3" name="Titel 1">
            <a:extLst>
              <a:ext uri="{FF2B5EF4-FFF2-40B4-BE49-F238E27FC236}">
                <a16:creationId xmlns:a16="http://schemas.microsoft.com/office/drawing/2014/main" id="{9951749A-22F1-664D-806C-CF45CDDF6FA0}"/>
              </a:ext>
            </a:extLst>
          </p:cNvPr>
          <p:cNvSpPr txBox="1">
            <a:spLocks/>
          </p:cNvSpPr>
          <p:nvPr/>
        </p:nvSpPr>
        <p:spPr>
          <a:xfrm>
            <a:off x="1894777" y="5576127"/>
            <a:ext cx="2090252" cy="4892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Industriemetalle</a:t>
            </a:r>
          </a:p>
        </p:txBody>
      </p:sp>
      <p:sp>
        <p:nvSpPr>
          <p:cNvPr id="84" name="Titel 1">
            <a:extLst>
              <a:ext uri="{FF2B5EF4-FFF2-40B4-BE49-F238E27FC236}">
                <a16:creationId xmlns:a16="http://schemas.microsoft.com/office/drawing/2014/main" id="{F8D46DC7-F401-0540-A8C1-30E92EFABDCE}"/>
              </a:ext>
            </a:extLst>
          </p:cNvPr>
          <p:cNvSpPr txBox="1">
            <a:spLocks/>
          </p:cNvSpPr>
          <p:nvPr/>
        </p:nvSpPr>
        <p:spPr>
          <a:xfrm>
            <a:off x="4368145" y="5599322"/>
            <a:ext cx="2090252" cy="4892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Edelmetalle</a:t>
            </a:r>
          </a:p>
        </p:txBody>
      </p:sp>
      <p:cxnSp>
        <p:nvCxnSpPr>
          <p:cNvPr id="85" name="Gerade Verbindung mit Pfeil 84">
            <a:extLst>
              <a:ext uri="{FF2B5EF4-FFF2-40B4-BE49-F238E27FC236}">
                <a16:creationId xmlns:a16="http://schemas.microsoft.com/office/drawing/2014/main" id="{89836B08-AA58-CA4C-B3F2-4C21F0E2AE1A}"/>
              </a:ext>
            </a:extLst>
          </p:cNvPr>
          <p:cNvCxnSpPr>
            <a:cxnSpLocks/>
            <a:stCxn id="20" idx="2"/>
            <a:endCxn id="83" idx="0"/>
          </p:cNvCxnSpPr>
          <p:nvPr/>
        </p:nvCxnSpPr>
        <p:spPr>
          <a:xfrm flipH="1">
            <a:off x="2939903" y="5406410"/>
            <a:ext cx="1290821" cy="16971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Gerade Verbindung mit Pfeil 87">
            <a:extLst>
              <a:ext uri="{FF2B5EF4-FFF2-40B4-BE49-F238E27FC236}">
                <a16:creationId xmlns:a16="http://schemas.microsoft.com/office/drawing/2014/main" id="{9510F8EE-8C02-7D48-A23E-894011C9963C}"/>
              </a:ext>
            </a:extLst>
          </p:cNvPr>
          <p:cNvCxnSpPr>
            <a:cxnSpLocks/>
            <a:endCxn id="84" idx="0"/>
          </p:cNvCxnSpPr>
          <p:nvPr/>
        </p:nvCxnSpPr>
        <p:spPr>
          <a:xfrm>
            <a:off x="4230724" y="5402960"/>
            <a:ext cx="1182547" cy="19636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Titel 1">
            <a:extLst>
              <a:ext uri="{FF2B5EF4-FFF2-40B4-BE49-F238E27FC236}">
                <a16:creationId xmlns:a16="http://schemas.microsoft.com/office/drawing/2014/main" id="{63D53C59-ADF5-1D4D-A9E1-C7FB30778BD5}"/>
              </a:ext>
            </a:extLst>
          </p:cNvPr>
          <p:cNvSpPr txBox="1">
            <a:spLocks/>
          </p:cNvSpPr>
          <p:nvPr/>
        </p:nvSpPr>
        <p:spPr>
          <a:xfrm>
            <a:off x="5397263" y="2882878"/>
            <a:ext cx="1417864" cy="434044"/>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dirty="0" err="1"/>
              <a:t>Cat</a:t>
            </a:r>
            <a:r>
              <a:rPr lang="de-DE" sz="2000" dirty="0"/>
              <a:t> Bonds</a:t>
            </a:r>
          </a:p>
        </p:txBody>
      </p:sp>
      <p:cxnSp>
        <p:nvCxnSpPr>
          <p:cNvPr id="47" name="Gerade Verbindung mit Pfeil 46">
            <a:extLst>
              <a:ext uri="{FF2B5EF4-FFF2-40B4-BE49-F238E27FC236}">
                <a16:creationId xmlns:a16="http://schemas.microsoft.com/office/drawing/2014/main" id="{87375DFF-B3B1-1148-ABDA-90441404E5C3}"/>
              </a:ext>
            </a:extLst>
          </p:cNvPr>
          <p:cNvCxnSpPr>
            <a:cxnSpLocks/>
            <a:stCxn id="14" idx="2"/>
            <a:endCxn id="46" idx="0"/>
          </p:cNvCxnSpPr>
          <p:nvPr/>
        </p:nvCxnSpPr>
        <p:spPr>
          <a:xfrm>
            <a:off x="4175955" y="2598568"/>
            <a:ext cx="1930240" cy="28431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4" name="Textfeld 63">
            <a:extLst>
              <a:ext uri="{FF2B5EF4-FFF2-40B4-BE49-F238E27FC236}">
                <a16:creationId xmlns:a16="http://schemas.microsoft.com/office/drawing/2014/main" id="{2FDF854C-8730-A54D-A1CF-8F61B39B42C3}"/>
              </a:ext>
            </a:extLst>
          </p:cNvPr>
          <p:cNvSpPr txBox="1"/>
          <p:nvPr/>
        </p:nvSpPr>
        <p:spPr>
          <a:xfrm>
            <a:off x="0" y="692696"/>
            <a:ext cx="1337615" cy="369332"/>
          </a:xfrm>
          <a:prstGeom prst="rect">
            <a:avLst/>
          </a:prstGeom>
          <a:solidFill>
            <a:schemeClr val="bg1">
              <a:lumMod val="65000"/>
            </a:schemeClr>
          </a:solidFill>
        </p:spPr>
        <p:txBody>
          <a:bodyPr wrap="square" rtlCol="0">
            <a:spAutoFit/>
          </a:bodyPr>
          <a:lstStyle/>
          <a:p>
            <a:r>
              <a:rPr lang="de-DE" dirty="0"/>
              <a:t>Motivation</a:t>
            </a:r>
            <a:endParaRPr lang="de-DE" b="1" dirty="0"/>
          </a:p>
        </p:txBody>
      </p:sp>
    </p:spTree>
    <p:extLst>
      <p:ext uri="{BB962C8B-B14F-4D97-AF65-F5344CB8AC3E}">
        <p14:creationId xmlns:p14="http://schemas.microsoft.com/office/powerpoint/2010/main" val="1515054755"/>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555776" y="188640"/>
            <a:ext cx="3456384" cy="489297"/>
          </a:xfrm>
        </p:spPr>
        <p:txBody>
          <a:bodyPr>
            <a:normAutofit fontScale="90000"/>
          </a:bodyPr>
          <a:lstStyle/>
          <a:p>
            <a:pPr algn="ctr"/>
            <a:r>
              <a:rPr lang="de-DE" dirty="0"/>
              <a:t>Meereswellen</a:t>
            </a:r>
          </a:p>
        </p:txBody>
      </p:sp>
      <p:sp>
        <p:nvSpPr>
          <p:cNvPr id="7" name="Untertitel 6"/>
          <p:cNvSpPr>
            <a:spLocks noGrp="1"/>
          </p:cNvSpPr>
          <p:nvPr>
            <p:ph type="subTitle" idx="1"/>
          </p:nvPr>
        </p:nvSpPr>
        <p:spPr>
          <a:xfrm>
            <a:off x="0" y="3212976"/>
            <a:ext cx="4953000" cy="432048"/>
          </a:xfrm>
        </p:spPr>
        <p:txBody>
          <a:bodyPr>
            <a:normAutofit lnSpcReduction="10000"/>
          </a:bodyPr>
          <a:lstStyle/>
          <a:p>
            <a:r>
              <a:rPr lang="de-DE" dirty="0">
                <a:solidFill>
                  <a:schemeClr val="accent2"/>
                </a:solidFill>
              </a:rPr>
              <a:t>Gliederung:</a:t>
            </a:r>
            <a:endParaRPr lang="de-DE" dirty="0"/>
          </a:p>
        </p:txBody>
      </p:sp>
      <p:sp>
        <p:nvSpPr>
          <p:cNvPr id="5" name="Textfeld 4"/>
          <p:cNvSpPr txBox="1"/>
          <p:nvPr/>
        </p:nvSpPr>
        <p:spPr>
          <a:xfrm>
            <a:off x="0" y="3212976"/>
            <a:ext cx="8388424" cy="3785652"/>
          </a:xfrm>
          <a:prstGeom prst="rect">
            <a:avLst/>
          </a:prstGeom>
          <a:noFill/>
        </p:spPr>
        <p:txBody>
          <a:bodyPr wrap="square" rtlCol="0">
            <a:spAutoFit/>
          </a:bodyPr>
          <a:lstStyle/>
          <a:p>
            <a:r>
              <a:rPr lang="de-DE" sz="2400" dirty="0">
                <a:solidFill>
                  <a:schemeClr val="accent2"/>
                </a:solidFill>
              </a:rPr>
              <a:t>      </a:t>
            </a:r>
          </a:p>
          <a:p>
            <a:endParaRPr lang="de-DE" sz="2400" dirty="0">
              <a:solidFill>
                <a:schemeClr val="accent2"/>
              </a:solidFill>
            </a:endParaRPr>
          </a:p>
          <a:p>
            <a:r>
              <a:rPr lang="de-DE" sz="2400" b="1" dirty="0">
                <a:solidFill>
                  <a:schemeClr val="accent2"/>
                </a:solidFill>
              </a:rPr>
              <a:t>2.Python Teil</a:t>
            </a:r>
          </a:p>
          <a:p>
            <a:r>
              <a:rPr lang="de-DE" sz="2400" dirty="0">
                <a:solidFill>
                  <a:schemeClr val="accent2"/>
                </a:solidFill>
              </a:rPr>
              <a:t>1.1. Motivation/Einführung</a:t>
            </a:r>
          </a:p>
          <a:p>
            <a:r>
              <a:rPr lang="de-DE" sz="2400" dirty="0">
                <a:solidFill>
                  <a:schemeClr val="accent2"/>
                </a:solidFill>
              </a:rPr>
              <a:t>1.2 </a:t>
            </a:r>
            <a:r>
              <a:rPr lang="de-DE" sz="2400" dirty="0" err="1">
                <a:solidFill>
                  <a:schemeClr val="accent2"/>
                </a:solidFill>
              </a:rPr>
              <a:t>Behavioral</a:t>
            </a:r>
            <a:r>
              <a:rPr lang="de-DE" sz="2400" dirty="0">
                <a:solidFill>
                  <a:schemeClr val="accent2"/>
                </a:solidFill>
              </a:rPr>
              <a:t> </a:t>
            </a:r>
            <a:r>
              <a:rPr lang="de-DE" sz="2400" dirty="0" err="1">
                <a:solidFill>
                  <a:schemeClr val="accent2"/>
                </a:solidFill>
              </a:rPr>
              <a:t>Finance</a:t>
            </a:r>
            <a:endParaRPr lang="de-DE" sz="2400" dirty="0">
              <a:solidFill>
                <a:schemeClr val="accent2"/>
              </a:solidFill>
            </a:endParaRPr>
          </a:p>
          <a:p>
            <a:r>
              <a:rPr lang="de-DE" sz="2400" dirty="0">
                <a:solidFill>
                  <a:schemeClr val="accent2"/>
                </a:solidFill>
              </a:rPr>
              <a:t>1.3. Finanzprodukte</a:t>
            </a:r>
          </a:p>
          <a:p>
            <a:r>
              <a:rPr lang="de-DE" sz="2400" dirty="0">
                <a:solidFill>
                  <a:schemeClr val="accent2"/>
                </a:solidFill>
              </a:rPr>
              <a:t>1.4. Wetterderivate</a:t>
            </a:r>
          </a:p>
          <a:p>
            <a:r>
              <a:rPr lang="de-DE" sz="2400" dirty="0">
                <a:solidFill>
                  <a:schemeClr val="accent2"/>
                </a:solidFill>
              </a:rPr>
              <a:t>2. Implementierung in Python</a:t>
            </a:r>
          </a:p>
          <a:p>
            <a:r>
              <a:rPr lang="de-DE" sz="2400" dirty="0">
                <a:solidFill>
                  <a:schemeClr val="accent2"/>
                </a:solidFill>
              </a:rPr>
              <a:t>3.Quellen </a:t>
            </a:r>
          </a:p>
          <a:p>
            <a:endParaRPr lang="de-DE" sz="2400" dirty="0">
              <a:solidFill>
                <a:schemeClr val="accent2"/>
              </a:solidFill>
            </a:endParaRPr>
          </a:p>
        </p:txBody>
      </p:sp>
    </p:spTree>
    <p:extLst>
      <p:ext uri="{BB962C8B-B14F-4D97-AF65-F5344CB8AC3E}">
        <p14:creationId xmlns:p14="http://schemas.microsoft.com/office/powerpoint/2010/main" val="2600416566"/>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40" name="Textfeld 39">
            <a:extLst>
              <a:ext uri="{FF2B5EF4-FFF2-40B4-BE49-F238E27FC236}">
                <a16:creationId xmlns:a16="http://schemas.microsoft.com/office/drawing/2014/main" id="{CC71BE24-E884-4C4F-B61D-3CE0849668FC}"/>
              </a:ext>
            </a:extLst>
          </p:cNvPr>
          <p:cNvSpPr txBox="1"/>
          <p:nvPr/>
        </p:nvSpPr>
        <p:spPr>
          <a:xfrm>
            <a:off x="0" y="692696"/>
            <a:ext cx="2195736" cy="369332"/>
          </a:xfrm>
          <a:prstGeom prst="rect">
            <a:avLst/>
          </a:prstGeom>
          <a:solidFill>
            <a:schemeClr val="bg1">
              <a:lumMod val="65000"/>
            </a:schemeClr>
          </a:solidFill>
        </p:spPr>
        <p:txBody>
          <a:bodyPr wrap="square" rtlCol="0">
            <a:spAutoFit/>
          </a:bodyPr>
          <a:lstStyle/>
          <a:p>
            <a:r>
              <a:rPr lang="de-DE" dirty="0" err="1"/>
              <a:t>Behavioral</a:t>
            </a:r>
            <a:r>
              <a:rPr lang="de-DE" dirty="0"/>
              <a:t> </a:t>
            </a:r>
            <a:r>
              <a:rPr lang="de-DE" dirty="0" err="1"/>
              <a:t>Finance</a:t>
            </a:r>
            <a:endParaRPr lang="de-DE" b="1" dirty="0"/>
          </a:p>
        </p:txBody>
      </p:sp>
      <p:pic>
        <p:nvPicPr>
          <p:cNvPr id="3" name="Grafik 2">
            <a:extLst>
              <a:ext uri="{FF2B5EF4-FFF2-40B4-BE49-F238E27FC236}">
                <a16:creationId xmlns:a16="http://schemas.microsoft.com/office/drawing/2014/main" id="{E54C1A71-EAC1-D946-8576-0B83BB3C33E6}"/>
              </a:ext>
            </a:extLst>
          </p:cNvPr>
          <p:cNvPicPr>
            <a:picLocks noChangeAspect="1"/>
          </p:cNvPicPr>
          <p:nvPr/>
        </p:nvPicPr>
        <p:blipFill>
          <a:blip r:embed="rId3"/>
          <a:stretch>
            <a:fillRect/>
          </a:stretch>
        </p:blipFill>
        <p:spPr>
          <a:xfrm>
            <a:off x="683568" y="1093608"/>
            <a:ext cx="8124892" cy="5598804"/>
          </a:xfrm>
          <a:prstGeom prst="rect">
            <a:avLst/>
          </a:prstGeom>
        </p:spPr>
      </p:pic>
      <p:sp>
        <p:nvSpPr>
          <p:cNvPr id="5" name="Textfeld 4">
            <a:extLst>
              <a:ext uri="{FF2B5EF4-FFF2-40B4-BE49-F238E27FC236}">
                <a16:creationId xmlns:a16="http://schemas.microsoft.com/office/drawing/2014/main" id="{5CE523E8-DA59-B743-94D7-C33A431BE6A4}"/>
              </a:ext>
            </a:extLst>
          </p:cNvPr>
          <p:cNvSpPr txBox="1"/>
          <p:nvPr/>
        </p:nvSpPr>
        <p:spPr>
          <a:xfrm>
            <a:off x="716014" y="6669360"/>
            <a:ext cx="8124892" cy="153888"/>
          </a:xfrm>
          <a:prstGeom prst="rect">
            <a:avLst/>
          </a:prstGeom>
          <a:noFill/>
        </p:spPr>
        <p:txBody>
          <a:bodyPr wrap="square" rtlCol="0">
            <a:spAutoFit/>
          </a:bodyPr>
          <a:lstStyle/>
          <a:p>
            <a:r>
              <a:rPr lang="de-DE" sz="200" dirty="0"/>
              <a:t>Quelle:</a:t>
            </a:r>
          </a:p>
          <a:p>
            <a:r>
              <a:rPr lang="de-DE" sz="200" dirty="0"/>
              <a:t>https://</a:t>
            </a:r>
            <a:r>
              <a:rPr lang="de-DE" sz="200" dirty="0" err="1"/>
              <a:t>www.faz.net</a:t>
            </a:r>
            <a:r>
              <a:rPr lang="de-DE" sz="200" dirty="0"/>
              <a:t>/aktuell/</a:t>
            </a:r>
            <a:r>
              <a:rPr lang="de-DE" sz="200" dirty="0" err="1"/>
              <a:t>finanzen</a:t>
            </a:r>
            <a:r>
              <a:rPr lang="de-DE" sz="200" dirty="0"/>
              <a:t>/fonds-mehr/behavioral-finance-truebes-wetter-schlecht-fuer-aktienkurse-13910970.html</a:t>
            </a:r>
          </a:p>
        </p:txBody>
      </p:sp>
    </p:spTree>
    <p:extLst>
      <p:ext uri="{BB962C8B-B14F-4D97-AF65-F5344CB8AC3E}">
        <p14:creationId xmlns:p14="http://schemas.microsoft.com/office/powerpoint/2010/main" val="1849249085"/>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40" name="Textfeld 39">
            <a:extLst>
              <a:ext uri="{FF2B5EF4-FFF2-40B4-BE49-F238E27FC236}">
                <a16:creationId xmlns:a16="http://schemas.microsoft.com/office/drawing/2014/main" id="{CC71BE24-E884-4C4F-B61D-3CE0849668FC}"/>
              </a:ext>
            </a:extLst>
          </p:cNvPr>
          <p:cNvSpPr txBox="1"/>
          <p:nvPr/>
        </p:nvSpPr>
        <p:spPr>
          <a:xfrm>
            <a:off x="0" y="692696"/>
            <a:ext cx="2195736" cy="369332"/>
          </a:xfrm>
          <a:prstGeom prst="rect">
            <a:avLst/>
          </a:prstGeom>
          <a:solidFill>
            <a:schemeClr val="bg1">
              <a:lumMod val="65000"/>
            </a:schemeClr>
          </a:solidFill>
        </p:spPr>
        <p:txBody>
          <a:bodyPr wrap="square" rtlCol="0">
            <a:spAutoFit/>
          </a:bodyPr>
          <a:lstStyle/>
          <a:p>
            <a:r>
              <a:rPr lang="de-DE" dirty="0" err="1"/>
              <a:t>Behavioral</a:t>
            </a:r>
            <a:r>
              <a:rPr lang="de-DE" dirty="0"/>
              <a:t> </a:t>
            </a:r>
            <a:r>
              <a:rPr lang="de-DE" dirty="0" err="1"/>
              <a:t>Finance</a:t>
            </a:r>
            <a:endParaRPr lang="de-DE" b="1" dirty="0"/>
          </a:p>
        </p:txBody>
      </p:sp>
      <p:pic>
        <p:nvPicPr>
          <p:cNvPr id="3" name="Grafik 2">
            <a:extLst>
              <a:ext uri="{FF2B5EF4-FFF2-40B4-BE49-F238E27FC236}">
                <a16:creationId xmlns:a16="http://schemas.microsoft.com/office/drawing/2014/main" id="{E54C1A71-EAC1-D946-8576-0B83BB3C33E6}"/>
              </a:ext>
            </a:extLst>
          </p:cNvPr>
          <p:cNvPicPr>
            <a:picLocks noChangeAspect="1"/>
          </p:cNvPicPr>
          <p:nvPr/>
        </p:nvPicPr>
        <p:blipFill>
          <a:blip r:embed="rId3"/>
          <a:stretch>
            <a:fillRect/>
          </a:stretch>
        </p:blipFill>
        <p:spPr>
          <a:xfrm>
            <a:off x="5419191" y="598488"/>
            <a:ext cx="3559709" cy="2452970"/>
          </a:xfrm>
          <a:prstGeom prst="rect">
            <a:avLst/>
          </a:prstGeom>
        </p:spPr>
      </p:pic>
      <p:sp>
        <p:nvSpPr>
          <p:cNvPr id="5" name="Textfeld 4">
            <a:extLst>
              <a:ext uri="{FF2B5EF4-FFF2-40B4-BE49-F238E27FC236}">
                <a16:creationId xmlns:a16="http://schemas.microsoft.com/office/drawing/2014/main" id="{5CE523E8-DA59-B743-94D7-C33A431BE6A4}"/>
              </a:ext>
            </a:extLst>
          </p:cNvPr>
          <p:cNvSpPr txBox="1"/>
          <p:nvPr/>
        </p:nvSpPr>
        <p:spPr>
          <a:xfrm>
            <a:off x="716014" y="6669360"/>
            <a:ext cx="8124892" cy="153888"/>
          </a:xfrm>
          <a:prstGeom prst="rect">
            <a:avLst/>
          </a:prstGeom>
          <a:noFill/>
        </p:spPr>
        <p:txBody>
          <a:bodyPr wrap="square" rtlCol="0">
            <a:spAutoFit/>
          </a:bodyPr>
          <a:lstStyle/>
          <a:p>
            <a:r>
              <a:rPr lang="de-DE" sz="200" dirty="0"/>
              <a:t>Quelle:</a:t>
            </a:r>
          </a:p>
          <a:p>
            <a:r>
              <a:rPr lang="de-DE" sz="200" dirty="0"/>
              <a:t>https://</a:t>
            </a:r>
            <a:r>
              <a:rPr lang="de-DE" sz="200" dirty="0" err="1"/>
              <a:t>www.faz.net</a:t>
            </a:r>
            <a:r>
              <a:rPr lang="de-DE" sz="200" dirty="0"/>
              <a:t>/aktuell/</a:t>
            </a:r>
            <a:r>
              <a:rPr lang="de-DE" sz="200" dirty="0" err="1"/>
              <a:t>finanzen</a:t>
            </a:r>
            <a:r>
              <a:rPr lang="de-DE" sz="200" dirty="0"/>
              <a:t>/fonds-mehr/behavioral-finance-truebes-wetter-schlecht-fuer-aktienkurse-13910970.html</a:t>
            </a:r>
          </a:p>
        </p:txBody>
      </p:sp>
      <p:pic>
        <p:nvPicPr>
          <p:cNvPr id="4" name="Grafik 3">
            <a:extLst>
              <a:ext uri="{FF2B5EF4-FFF2-40B4-BE49-F238E27FC236}">
                <a16:creationId xmlns:a16="http://schemas.microsoft.com/office/drawing/2014/main" id="{1BA95315-8609-E441-85A4-261CE73067EA}"/>
              </a:ext>
            </a:extLst>
          </p:cNvPr>
          <p:cNvPicPr>
            <a:picLocks noChangeAspect="1"/>
          </p:cNvPicPr>
          <p:nvPr/>
        </p:nvPicPr>
        <p:blipFill>
          <a:blip r:embed="rId4"/>
          <a:stretch>
            <a:fillRect/>
          </a:stretch>
        </p:blipFill>
        <p:spPr>
          <a:xfrm>
            <a:off x="165100" y="3075129"/>
            <a:ext cx="8813800" cy="3759200"/>
          </a:xfrm>
          <a:prstGeom prst="rect">
            <a:avLst/>
          </a:prstGeom>
        </p:spPr>
      </p:pic>
    </p:spTree>
    <p:extLst>
      <p:ext uri="{BB962C8B-B14F-4D97-AF65-F5344CB8AC3E}">
        <p14:creationId xmlns:p14="http://schemas.microsoft.com/office/powerpoint/2010/main" val="3744385005"/>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29" name="Titel 1">
            <a:extLst>
              <a:ext uri="{FF2B5EF4-FFF2-40B4-BE49-F238E27FC236}">
                <a16:creationId xmlns:a16="http://schemas.microsoft.com/office/drawing/2014/main" id="{D77ABE5C-71A6-5C46-B0BA-AF5D6B1706F1}"/>
              </a:ext>
            </a:extLst>
          </p:cNvPr>
          <p:cNvSpPr txBox="1">
            <a:spLocks/>
          </p:cNvSpPr>
          <p:nvPr/>
        </p:nvSpPr>
        <p:spPr>
          <a:xfrm>
            <a:off x="3018594" y="714267"/>
            <a:ext cx="2205365" cy="4892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Börsenhandel</a:t>
            </a:r>
          </a:p>
        </p:txBody>
      </p:sp>
      <p:sp>
        <p:nvSpPr>
          <p:cNvPr id="39" name="Titel 1">
            <a:extLst>
              <a:ext uri="{FF2B5EF4-FFF2-40B4-BE49-F238E27FC236}">
                <a16:creationId xmlns:a16="http://schemas.microsoft.com/office/drawing/2014/main" id="{D97F9754-77C9-0D43-B6E7-39D083847A5C}"/>
              </a:ext>
            </a:extLst>
          </p:cNvPr>
          <p:cNvSpPr txBox="1">
            <a:spLocks/>
          </p:cNvSpPr>
          <p:nvPr/>
        </p:nvSpPr>
        <p:spPr>
          <a:xfrm>
            <a:off x="467544" y="1484784"/>
            <a:ext cx="2696413" cy="489297"/>
          </a:xfrm>
          <a:prstGeom prst="rect">
            <a:avLst/>
          </a:prstGeom>
          <a:solidFill>
            <a:schemeClr val="accent6">
              <a:lumMod val="60000"/>
              <a:lumOff val="40000"/>
            </a:schemeClr>
          </a:solidFill>
          <a:ln w="28575">
            <a:solidFill>
              <a:schemeClr val="tx1"/>
            </a:solidFill>
          </a:ln>
        </p:spPr>
        <p:txBody>
          <a:bodyPr vert="horz" anchor="b">
            <a:normAutofit fontScale="900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Verbriefung/</a:t>
            </a:r>
            <a:r>
              <a:rPr lang="de-DE" sz="2000" err="1"/>
              <a:t>Structuring</a:t>
            </a:r>
            <a:endParaRPr lang="de-DE" sz="2000"/>
          </a:p>
        </p:txBody>
      </p:sp>
      <p:sp>
        <p:nvSpPr>
          <p:cNvPr id="40" name="Titel 1">
            <a:extLst>
              <a:ext uri="{FF2B5EF4-FFF2-40B4-BE49-F238E27FC236}">
                <a16:creationId xmlns:a16="http://schemas.microsoft.com/office/drawing/2014/main" id="{13710627-2C0B-B345-8FCA-D402BED9A560}"/>
              </a:ext>
            </a:extLst>
          </p:cNvPr>
          <p:cNvSpPr txBox="1">
            <a:spLocks/>
          </p:cNvSpPr>
          <p:nvPr/>
        </p:nvSpPr>
        <p:spPr>
          <a:xfrm>
            <a:off x="467544" y="2131438"/>
            <a:ext cx="2696413" cy="4892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Finanzderivate</a:t>
            </a:r>
          </a:p>
        </p:txBody>
      </p:sp>
      <p:sp>
        <p:nvSpPr>
          <p:cNvPr id="41" name="Titel 1">
            <a:extLst>
              <a:ext uri="{FF2B5EF4-FFF2-40B4-BE49-F238E27FC236}">
                <a16:creationId xmlns:a16="http://schemas.microsoft.com/office/drawing/2014/main" id="{5315F0BB-EFE5-114D-8AAD-4A6983D368D0}"/>
              </a:ext>
            </a:extLst>
          </p:cNvPr>
          <p:cNvSpPr txBox="1">
            <a:spLocks/>
          </p:cNvSpPr>
          <p:nvPr/>
        </p:nvSpPr>
        <p:spPr>
          <a:xfrm>
            <a:off x="296915" y="3178190"/>
            <a:ext cx="2696413" cy="4892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Terminkontrakte</a:t>
            </a:r>
          </a:p>
        </p:txBody>
      </p:sp>
      <p:sp>
        <p:nvSpPr>
          <p:cNvPr id="42" name="Titel 1">
            <a:extLst>
              <a:ext uri="{FF2B5EF4-FFF2-40B4-BE49-F238E27FC236}">
                <a16:creationId xmlns:a16="http://schemas.microsoft.com/office/drawing/2014/main" id="{2DFB4679-D5F9-7D46-A916-4BA81A994B8C}"/>
              </a:ext>
            </a:extLst>
          </p:cNvPr>
          <p:cNvSpPr txBox="1">
            <a:spLocks/>
          </p:cNvSpPr>
          <p:nvPr/>
        </p:nvSpPr>
        <p:spPr>
          <a:xfrm>
            <a:off x="179512" y="4447127"/>
            <a:ext cx="2696413" cy="4892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Optionsscheine</a:t>
            </a:r>
          </a:p>
        </p:txBody>
      </p:sp>
      <p:sp>
        <p:nvSpPr>
          <p:cNvPr id="45" name="Titel 1">
            <a:extLst>
              <a:ext uri="{FF2B5EF4-FFF2-40B4-BE49-F238E27FC236}">
                <a16:creationId xmlns:a16="http://schemas.microsoft.com/office/drawing/2014/main" id="{29CD7565-24AE-BF42-85DD-A5D19650E530}"/>
              </a:ext>
            </a:extLst>
          </p:cNvPr>
          <p:cNvSpPr txBox="1">
            <a:spLocks/>
          </p:cNvSpPr>
          <p:nvPr/>
        </p:nvSpPr>
        <p:spPr>
          <a:xfrm>
            <a:off x="179511" y="5156322"/>
            <a:ext cx="2696413" cy="4892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(Hebel-)Zertifikate</a:t>
            </a:r>
          </a:p>
        </p:txBody>
      </p:sp>
      <p:sp>
        <p:nvSpPr>
          <p:cNvPr id="24" name="Titel 1">
            <a:extLst>
              <a:ext uri="{FF2B5EF4-FFF2-40B4-BE49-F238E27FC236}">
                <a16:creationId xmlns:a16="http://schemas.microsoft.com/office/drawing/2014/main" id="{1C823BCC-8CBE-0440-AAB5-80736FF1D91C}"/>
              </a:ext>
            </a:extLst>
          </p:cNvPr>
          <p:cNvSpPr txBox="1">
            <a:spLocks/>
          </p:cNvSpPr>
          <p:nvPr/>
        </p:nvSpPr>
        <p:spPr>
          <a:xfrm>
            <a:off x="5526429" y="2092080"/>
            <a:ext cx="2696413" cy="4892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ETCs</a:t>
            </a:r>
          </a:p>
        </p:txBody>
      </p:sp>
      <p:sp>
        <p:nvSpPr>
          <p:cNvPr id="25" name="Titel 1">
            <a:extLst>
              <a:ext uri="{FF2B5EF4-FFF2-40B4-BE49-F238E27FC236}">
                <a16:creationId xmlns:a16="http://schemas.microsoft.com/office/drawing/2014/main" id="{66B9CAE5-1FF2-814B-9BBA-A1E93B2100BF}"/>
              </a:ext>
            </a:extLst>
          </p:cNvPr>
          <p:cNvSpPr txBox="1">
            <a:spLocks/>
          </p:cNvSpPr>
          <p:nvPr/>
        </p:nvSpPr>
        <p:spPr>
          <a:xfrm>
            <a:off x="6208238" y="4447126"/>
            <a:ext cx="2696413" cy="4892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Futures</a:t>
            </a:r>
          </a:p>
        </p:txBody>
      </p:sp>
      <p:sp>
        <p:nvSpPr>
          <p:cNvPr id="26" name="Titel 1">
            <a:extLst>
              <a:ext uri="{FF2B5EF4-FFF2-40B4-BE49-F238E27FC236}">
                <a16:creationId xmlns:a16="http://schemas.microsoft.com/office/drawing/2014/main" id="{3C485319-2399-B448-A205-529D28A0B6A8}"/>
              </a:ext>
            </a:extLst>
          </p:cNvPr>
          <p:cNvSpPr txBox="1">
            <a:spLocks/>
          </p:cNvSpPr>
          <p:nvPr/>
        </p:nvSpPr>
        <p:spPr>
          <a:xfrm>
            <a:off x="3170275" y="4457210"/>
            <a:ext cx="2696413" cy="4892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Optionen</a:t>
            </a:r>
          </a:p>
        </p:txBody>
      </p:sp>
      <p:cxnSp>
        <p:nvCxnSpPr>
          <p:cNvPr id="28" name="Gerade Verbindung mit Pfeil 27">
            <a:extLst>
              <a:ext uri="{FF2B5EF4-FFF2-40B4-BE49-F238E27FC236}">
                <a16:creationId xmlns:a16="http://schemas.microsoft.com/office/drawing/2014/main" id="{1D2D415E-1C94-7F4F-A943-E91C9056D70C}"/>
              </a:ext>
            </a:extLst>
          </p:cNvPr>
          <p:cNvCxnSpPr>
            <a:cxnSpLocks/>
            <a:stCxn id="39" idx="3"/>
            <a:endCxn id="24" idx="1"/>
          </p:cNvCxnSpPr>
          <p:nvPr/>
        </p:nvCxnSpPr>
        <p:spPr>
          <a:xfrm>
            <a:off x="3163957" y="1729433"/>
            <a:ext cx="2362472" cy="60729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331F5B76-AF09-BB44-A9E8-B72BBE611CFD}"/>
              </a:ext>
            </a:extLst>
          </p:cNvPr>
          <p:cNvCxnSpPr>
            <a:cxnSpLocks/>
            <a:stCxn id="40" idx="2"/>
            <a:endCxn id="41" idx="0"/>
          </p:cNvCxnSpPr>
          <p:nvPr/>
        </p:nvCxnSpPr>
        <p:spPr>
          <a:xfrm flipH="1">
            <a:off x="1645122" y="2620735"/>
            <a:ext cx="170629" cy="55745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75B17372-23CC-E945-89D1-108BEC495FE1}"/>
              </a:ext>
            </a:extLst>
          </p:cNvPr>
          <p:cNvCxnSpPr>
            <a:cxnSpLocks/>
            <a:stCxn id="41" idx="2"/>
            <a:endCxn id="42" idx="0"/>
          </p:cNvCxnSpPr>
          <p:nvPr/>
        </p:nvCxnSpPr>
        <p:spPr>
          <a:xfrm flipH="1">
            <a:off x="1527719" y="3667487"/>
            <a:ext cx="117403" cy="77964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42">
            <a:extLst>
              <a:ext uri="{FF2B5EF4-FFF2-40B4-BE49-F238E27FC236}">
                <a16:creationId xmlns:a16="http://schemas.microsoft.com/office/drawing/2014/main" id="{0FBBF4C2-8C2F-3242-8895-9CFD70D3BFAB}"/>
              </a:ext>
            </a:extLst>
          </p:cNvPr>
          <p:cNvCxnSpPr>
            <a:cxnSpLocks/>
            <a:endCxn id="26" idx="0"/>
          </p:cNvCxnSpPr>
          <p:nvPr/>
        </p:nvCxnSpPr>
        <p:spPr>
          <a:xfrm>
            <a:off x="1645122" y="3702274"/>
            <a:ext cx="2873360" cy="75493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a:extLst>
              <a:ext uri="{FF2B5EF4-FFF2-40B4-BE49-F238E27FC236}">
                <a16:creationId xmlns:a16="http://schemas.microsoft.com/office/drawing/2014/main" id="{69A3851C-6990-1443-A031-47A49D98A51D}"/>
              </a:ext>
            </a:extLst>
          </p:cNvPr>
          <p:cNvCxnSpPr>
            <a:cxnSpLocks/>
            <a:endCxn id="25" idx="0"/>
          </p:cNvCxnSpPr>
          <p:nvPr/>
        </p:nvCxnSpPr>
        <p:spPr>
          <a:xfrm>
            <a:off x="1645122" y="3702274"/>
            <a:ext cx="5911323" cy="74485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F60CCD1E-B2E8-CF47-B130-EE5BB56BE3D7}"/>
              </a:ext>
            </a:extLst>
          </p:cNvPr>
          <p:cNvCxnSpPr>
            <a:cxnSpLocks/>
            <a:stCxn id="42" idx="2"/>
          </p:cNvCxnSpPr>
          <p:nvPr/>
        </p:nvCxnSpPr>
        <p:spPr>
          <a:xfrm>
            <a:off x="1527719" y="4936424"/>
            <a:ext cx="0" cy="21989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08A27F13-1CFA-F04D-8536-772F90C66DD2}"/>
              </a:ext>
            </a:extLst>
          </p:cNvPr>
          <p:cNvCxnSpPr>
            <a:cxnSpLocks/>
            <a:stCxn id="39" idx="2"/>
            <a:endCxn id="40" idx="0"/>
          </p:cNvCxnSpPr>
          <p:nvPr/>
        </p:nvCxnSpPr>
        <p:spPr>
          <a:xfrm>
            <a:off x="1815751" y="1974081"/>
            <a:ext cx="0" cy="15735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Gerade Verbindung mit Pfeil 50">
            <a:extLst>
              <a:ext uri="{FF2B5EF4-FFF2-40B4-BE49-F238E27FC236}">
                <a16:creationId xmlns:a16="http://schemas.microsoft.com/office/drawing/2014/main" id="{49A05B0E-DA54-3841-BC83-9E1368E95CA8}"/>
              </a:ext>
            </a:extLst>
          </p:cNvPr>
          <p:cNvCxnSpPr>
            <a:cxnSpLocks/>
            <a:stCxn id="29" idx="2"/>
            <a:endCxn id="39" idx="0"/>
          </p:cNvCxnSpPr>
          <p:nvPr/>
        </p:nvCxnSpPr>
        <p:spPr>
          <a:xfrm flipH="1">
            <a:off x="1815751" y="1203564"/>
            <a:ext cx="2305526" cy="28122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Titel 1">
            <a:extLst>
              <a:ext uri="{FF2B5EF4-FFF2-40B4-BE49-F238E27FC236}">
                <a16:creationId xmlns:a16="http://schemas.microsoft.com/office/drawing/2014/main" id="{7EA11A20-3403-4E44-9D01-242ECF5BF6AA}"/>
              </a:ext>
            </a:extLst>
          </p:cNvPr>
          <p:cNvSpPr txBox="1">
            <a:spLocks/>
          </p:cNvSpPr>
          <p:nvPr/>
        </p:nvSpPr>
        <p:spPr>
          <a:xfrm>
            <a:off x="4108565" y="1494868"/>
            <a:ext cx="1417864" cy="434044"/>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dirty="0" err="1"/>
              <a:t>Cat</a:t>
            </a:r>
            <a:r>
              <a:rPr lang="de-DE" sz="2000" dirty="0"/>
              <a:t> Bonds</a:t>
            </a:r>
          </a:p>
        </p:txBody>
      </p:sp>
      <p:cxnSp>
        <p:nvCxnSpPr>
          <p:cNvPr id="31" name="Gerade Verbindung mit Pfeil 30">
            <a:extLst>
              <a:ext uri="{FF2B5EF4-FFF2-40B4-BE49-F238E27FC236}">
                <a16:creationId xmlns:a16="http://schemas.microsoft.com/office/drawing/2014/main" id="{B63A2373-AC0D-E643-802C-0CE3EA160D4C}"/>
              </a:ext>
            </a:extLst>
          </p:cNvPr>
          <p:cNvCxnSpPr>
            <a:cxnSpLocks/>
            <a:stCxn id="29" idx="2"/>
            <a:endCxn id="30" idx="0"/>
          </p:cNvCxnSpPr>
          <p:nvPr/>
        </p:nvCxnSpPr>
        <p:spPr>
          <a:xfrm>
            <a:off x="4121277" y="1203564"/>
            <a:ext cx="696220" cy="29130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EEEE5759-5E20-2C43-AECE-255BA5500416}"/>
              </a:ext>
            </a:extLst>
          </p:cNvPr>
          <p:cNvSpPr txBox="1"/>
          <p:nvPr/>
        </p:nvSpPr>
        <p:spPr>
          <a:xfrm>
            <a:off x="0" y="692696"/>
            <a:ext cx="1830462" cy="369332"/>
          </a:xfrm>
          <a:prstGeom prst="rect">
            <a:avLst/>
          </a:prstGeom>
          <a:solidFill>
            <a:schemeClr val="bg1">
              <a:lumMod val="65000"/>
            </a:schemeClr>
          </a:solidFill>
        </p:spPr>
        <p:txBody>
          <a:bodyPr wrap="square" rtlCol="0">
            <a:spAutoFit/>
          </a:bodyPr>
          <a:lstStyle/>
          <a:p>
            <a:r>
              <a:rPr lang="de-DE" dirty="0"/>
              <a:t>Finanzprodukte</a:t>
            </a:r>
            <a:endParaRPr lang="de-DE" b="1" dirty="0"/>
          </a:p>
        </p:txBody>
      </p:sp>
      <p:sp>
        <p:nvSpPr>
          <p:cNvPr id="34" name="Titel 1">
            <a:extLst>
              <a:ext uri="{FF2B5EF4-FFF2-40B4-BE49-F238E27FC236}">
                <a16:creationId xmlns:a16="http://schemas.microsoft.com/office/drawing/2014/main" id="{98ACF4BE-86D2-0048-B7C5-BACD470D12E8}"/>
              </a:ext>
            </a:extLst>
          </p:cNvPr>
          <p:cNvSpPr txBox="1">
            <a:spLocks/>
          </p:cNvSpPr>
          <p:nvPr/>
        </p:nvSpPr>
        <p:spPr>
          <a:xfrm>
            <a:off x="5534135" y="2659320"/>
            <a:ext cx="2696413" cy="1336196"/>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r>
              <a:rPr lang="de-DE" sz="1000" dirty="0"/>
              <a:t>Beispiele:</a:t>
            </a:r>
          </a:p>
          <a:p>
            <a:r>
              <a:rPr lang="de-DE" sz="1000" dirty="0"/>
              <a:t>Kohle, eher exotische Metalle: Molybdän, Kobalt</a:t>
            </a:r>
          </a:p>
          <a:p>
            <a:r>
              <a:rPr lang="de-DE" sz="1000" dirty="0"/>
              <a:t>Grund:</a:t>
            </a:r>
          </a:p>
          <a:p>
            <a:r>
              <a:rPr lang="de-DE" sz="1000" dirty="0"/>
              <a:t>Keine Futures die für Derivate Voraussetzung sind, nur dann möglich sich mit Optionsscheinen/Zertifikaten abzusichern</a:t>
            </a:r>
            <a:endParaRPr lang="de-DE" sz="1100" dirty="0"/>
          </a:p>
        </p:txBody>
      </p:sp>
    </p:spTree>
    <p:extLst>
      <p:ext uri="{BB962C8B-B14F-4D97-AF65-F5344CB8AC3E}">
        <p14:creationId xmlns:p14="http://schemas.microsoft.com/office/powerpoint/2010/main" val="2311425400"/>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40" name="Titel 1">
            <a:extLst>
              <a:ext uri="{FF2B5EF4-FFF2-40B4-BE49-F238E27FC236}">
                <a16:creationId xmlns:a16="http://schemas.microsoft.com/office/drawing/2014/main" id="{13710627-2C0B-B345-8FCA-D402BED9A560}"/>
              </a:ext>
            </a:extLst>
          </p:cNvPr>
          <p:cNvSpPr txBox="1">
            <a:spLocks/>
          </p:cNvSpPr>
          <p:nvPr/>
        </p:nvSpPr>
        <p:spPr>
          <a:xfrm>
            <a:off x="2627784" y="677937"/>
            <a:ext cx="2696413" cy="4892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Finanzderivate</a:t>
            </a:r>
          </a:p>
        </p:txBody>
      </p:sp>
      <p:sp>
        <p:nvSpPr>
          <p:cNvPr id="42" name="Titel 1">
            <a:extLst>
              <a:ext uri="{FF2B5EF4-FFF2-40B4-BE49-F238E27FC236}">
                <a16:creationId xmlns:a16="http://schemas.microsoft.com/office/drawing/2014/main" id="{2DFB4679-D5F9-7D46-A916-4BA81A994B8C}"/>
              </a:ext>
            </a:extLst>
          </p:cNvPr>
          <p:cNvSpPr txBox="1">
            <a:spLocks/>
          </p:cNvSpPr>
          <p:nvPr/>
        </p:nvSpPr>
        <p:spPr>
          <a:xfrm>
            <a:off x="395537" y="2993626"/>
            <a:ext cx="2088231" cy="4892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Optionsscheine</a:t>
            </a:r>
          </a:p>
        </p:txBody>
      </p:sp>
      <p:sp>
        <p:nvSpPr>
          <p:cNvPr id="45" name="Titel 1">
            <a:extLst>
              <a:ext uri="{FF2B5EF4-FFF2-40B4-BE49-F238E27FC236}">
                <a16:creationId xmlns:a16="http://schemas.microsoft.com/office/drawing/2014/main" id="{29CD7565-24AE-BF42-85DD-A5D19650E530}"/>
              </a:ext>
            </a:extLst>
          </p:cNvPr>
          <p:cNvSpPr txBox="1">
            <a:spLocks/>
          </p:cNvSpPr>
          <p:nvPr/>
        </p:nvSpPr>
        <p:spPr>
          <a:xfrm>
            <a:off x="395537" y="3702821"/>
            <a:ext cx="1656183" cy="750635"/>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(Hebel-)</a:t>
            </a:r>
          </a:p>
          <a:p>
            <a:pPr algn="ctr"/>
            <a:r>
              <a:rPr lang="de-DE" sz="2000"/>
              <a:t>Zertifikate</a:t>
            </a:r>
          </a:p>
        </p:txBody>
      </p:sp>
      <p:sp>
        <p:nvSpPr>
          <p:cNvPr id="24" name="Titel 1">
            <a:extLst>
              <a:ext uri="{FF2B5EF4-FFF2-40B4-BE49-F238E27FC236}">
                <a16:creationId xmlns:a16="http://schemas.microsoft.com/office/drawing/2014/main" id="{1C823BCC-8CBE-0440-AAB5-80736FF1D91C}"/>
              </a:ext>
            </a:extLst>
          </p:cNvPr>
          <p:cNvSpPr txBox="1">
            <a:spLocks/>
          </p:cNvSpPr>
          <p:nvPr/>
        </p:nvSpPr>
        <p:spPr>
          <a:xfrm>
            <a:off x="6688278" y="1597130"/>
            <a:ext cx="810806" cy="4892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ETCs</a:t>
            </a:r>
          </a:p>
        </p:txBody>
      </p:sp>
      <p:sp>
        <p:nvSpPr>
          <p:cNvPr id="25" name="Titel 1">
            <a:extLst>
              <a:ext uri="{FF2B5EF4-FFF2-40B4-BE49-F238E27FC236}">
                <a16:creationId xmlns:a16="http://schemas.microsoft.com/office/drawing/2014/main" id="{66B9CAE5-1FF2-814B-9BBA-A1E93B2100BF}"/>
              </a:ext>
            </a:extLst>
          </p:cNvPr>
          <p:cNvSpPr txBox="1">
            <a:spLocks/>
          </p:cNvSpPr>
          <p:nvPr/>
        </p:nvSpPr>
        <p:spPr>
          <a:xfrm>
            <a:off x="3913835" y="2993625"/>
            <a:ext cx="1316089" cy="4892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Futures</a:t>
            </a:r>
          </a:p>
        </p:txBody>
      </p:sp>
      <p:sp>
        <p:nvSpPr>
          <p:cNvPr id="26" name="Titel 1">
            <a:extLst>
              <a:ext uri="{FF2B5EF4-FFF2-40B4-BE49-F238E27FC236}">
                <a16:creationId xmlns:a16="http://schemas.microsoft.com/office/drawing/2014/main" id="{3C485319-2399-B448-A205-529D28A0B6A8}"/>
              </a:ext>
            </a:extLst>
          </p:cNvPr>
          <p:cNvSpPr txBox="1">
            <a:spLocks/>
          </p:cNvSpPr>
          <p:nvPr/>
        </p:nvSpPr>
        <p:spPr>
          <a:xfrm>
            <a:off x="2586782" y="3690626"/>
            <a:ext cx="1329716" cy="4892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Optionen</a:t>
            </a:r>
          </a:p>
        </p:txBody>
      </p:sp>
      <p:sp>
        <p:nvSpPr>
          <p:cNvPr id="17" name="Titel 1">
            <a:extLst>
              <a:ext uri="{FF2B5EF4-FFF2-40B4-BE49-F238E27FC236}">
                <a16:creationId xmlns:a16="http://schemas.microsoft.com/office/drawing/2014/main" id="{BEF37662-E07D-8F45-97B5-9210DD8BC171}"/>
              </a:ext>
            </a:extLst>
          </p:cNvPr>
          <p:cNvSpPr txBox="1">
            <a:spLocks/>
          </p:cNvSpPr>
          <p:nvPr/>
        </p:nvSpPr>
        <p:spPr>
          <a:xfrm>
            <a:off x="6184797" y="3839748"/>
            <a:ext cx="1941321" cy="434497"/>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Absicherungen</a:t>
            </a:r>
          </a:p>
        </p:txBody>
      </p:sp>
      <p:sp>
        <p:nvSpPr>
          <p:cNvPr id="18" name="Titel 1">
            <a:extLst>
              <a:ext uri="{FF2B5EF4-FFF2-40B4-BE49-F238E27FC236}">
                <a16:creationId xmlns:a16="http://schemas.microsoft.com/office/drawing/2014/main" id="{C5A9E596-ED32-9B49-9C33-030E3D8D591D}"/>
              </a:ext>
            </a:extLst>
          </p:cNvPr>
          <p:cNvSpPr txBox="1">
            <a:spLocks/>
          </p:cNvSpPr>
          <p:nvPr/>
        </p:nvSpPr>
        <p:spPr>
          <a:xfrm>
            <a:off x="7757228" y="4630399"/>
            <a:ext cx="1324148" cy="489297"/>
          </a:xfrm>
          <a:prstGeom prst="rect">
            <a:avLst/>
          </a:prstGeom>
          <a:solidFill>
            <a:schemeClr val="accent6">
              <a:lumMod val="60000"/>
              <a:lumOff val="40000"/>
            </a:schemeClr>
          </a:solidFill>
          <a:ln w="28575">
            <a:solidFill>
              <a:schemeClr val="tx1"/>
            </a:solidFill>
          </a:ln>
        </p:spPr>
        <p:txBody>
          <a:bodyPr vert="horz" anchor="b">
            <a:normAutofit fontScale="75000" lnSpcReduction="200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Physisch Hinterlegt</a:t>
            </a:r>
          </a:p>
        </p:txBody>
      </p:sp>
      <p:sp>
        <p:nvSpPr>
          <p:cNvPr id="19" name="Titel 1">
            <a:extLst>
              <a:ext uri="{FF2B5EF4-FFF2-40B4-BE49-F238E27FC236}">
                <a16:creationId xmlns:a16="http://schemas.microsoft.com/office/drawing/2014/main" id="{AE899129-AD44-8D4B-9EBF-3975A30D618E}"/>
              </a:ext>
            </a:extLst>
          </p:cNvPr>
          <p:cNvSpPr txBox="1">
            <a:spLocks/>
          </p:cNvSpPr>
          <p:nvPr/>
        </p:nvSpPr>
        <p:spPr>
          <a:xfrm>
            <a:off x="7757228" y="5509284"/>
            <a:ext cx="1324148" cy="1031145"/>
          </a:xfrm>
          <a:prstGeom prst="rect">
            <a:avLst/>
          </a:prstGeom>
          <a:solidFill>
            <a:schemeClr val="accent6">
              <a:lumMod val="60000"/>
              <a:lumOff val="40000"/>
            </a:schemeClr>
          </a:solidFill>
          <a:ln w="28575">
            <a:solidFill>
              <a:schemeClr val="tx1"/>
            </a:solidFill>
          </a:ln>
        </p:spPr>
        <p:txBody>
          <a:bodyPr vert="horz" anchor="b">
            <a:normAutofit fontScale="75000" lnSpcReduction="200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Tatsächlich Gold im Safe des Treuhänders vorhanden</a:t>
            </a:r>
          </a:p>
        </p:txBody>
      </p:sp>
      <p:sp>
        <p:nvSpPr>
          <p:cNvPr id="20" name="Titel 1">
            <a:extLst>
              <a:ext uri="{FF2B5EF4-FFF2-40B4-BE49-F238E27FC236}">
                <a16:creationId xmlns:a16="http://schemas.microsoft.com/office/drawing/2014/main" id="{285912C9-1B34-A54F-A4F9-C859DE16A71E}"/>
              </a:ext>
            </a:extLst>
          </p:cNvPr>
          <p:cNvSpPr txBox="1">
            <a:spLocks/>
          </p:cNvSpPr>
          <p:nvPr/>
        </p:nvSpPr>
        <p:spPr>
          <a:xfrm>
            <a:off x="3983919" y="4630399"/>
            <a:ext cx="1532113" cy="489297"/>
          </a:xfrm>
          <a:prstGeom prst="rect">
            <a:avLst/>
          </a:prstGeom>
          <a:solidFill>
            <a:schemeClr val="accent6">
              <a:lumMod val="60000"/>
              <a:lumOff val="40000"/>
            </a:schemeClr>
          </a:solidFill>
          <a:ln w="28575">
            <a:solidFill>
              <a:schemeClr val="tx1"/>
            </a:solidFill>
          </a:ln>
        </p:spPr>
        <p:txBody>
          <a:bodyPr vert="horz" anchor="b">
            <a:normAutofit fontScale="75000" lnSpcReduction="200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Vollständig besichert</a:t>
            </a:r>
          </a:p>
        </p:txBody>
      </p:sp>
      <p:sp>
        <p:nvSpPr>
          <p:cNvPr id="21" name="Titel 1">
            <a:extLst>
              <a:ext uri="{FF2B5EF4-FFF2-40B4-BE49-F238E27FC236}">
                <a16:creationId xmlns:a16="http://schemas.microsoft.com/office/drawing/2014/main" id="{4A7925D3-90A2-754D-8691-133BCA4AA120}"/>
              </a:ext>
            </a:extLst>
          </p:cNvPr>
          <p:cNvSpPr txBox="1">
            <a:spLocks/>
          </p:cNvSpPr>
          <p:nvPr/>
        </p:nvSpPr>
        <p:spPr>
          <a:xfrm>
            <a:off x="1547664" y="5471442"/>
            <a:ext cx="4288948" cy="1031145"/>
          </a:xfrm>
          <a:prstGeom prst="rect">
            <a:avLst/>
          </a:prstGeom>
          <a:solidFill>
            <a:schemeClr val="accent6">
              <a:lumMod val="60000"/>
              <a:lumOff val="40000"/>
            </a:schemeClr>
          </a:solidFill>
          <a:ln w="28575">
            <a:solidFill>
              <a:schemeClr val="tx1"/>
            </a:solidFill>
          </a:ln>
        </p:spPr>
        <p:txBody>
          <a:bodyPr vert="horz" anchor="b">
            <a:normAutofit/>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1400" dirty="0"/>
              <a:t>-Besicherung durch gewöhnliche Kredite, die z.B. Versicherungen gewähren</a:t>
            </a:r>
          </a:p>
          <a:p>
            <a:pPr algn="ctr"/>
            <a:r>
              <a:rPr lang="de-DE" sz="1400" dirty="0"/>
              <a:t>-Gelder bestehen dabei entweder aus Bareinlagen der Institute oder Aktien mit hoher Bonität</a:t>
            </a:r>
            <a:endParaRPr lang="de-DE" sz="600" dirty="0"/>
          </a:p>
        </p:txBody>
      </p:sp>
      <p:sp>
        <p:nvSpPr>
          <p:cNvPr id="22" name="Titel 1">
            <a:extLst>
              <a:ext uri="{FF2B5EF4-FFF2-40B4-BE49-F238E27FC236}">
                <a16:creationId xmlns:a16="http://schemas.microsoft.com/office/drawing/2014/main" id="{6DA0C6E1-F7A2-6E4C-A410-57CB187748FF}"/>
              </a:ext>
            </a:extLst>
          </p:cNvPr>
          <p:cNvSpPr txBox="1">
            <a:spLocks/>
          </p:cNvSpPr>
          <p:nvPr/>
        </p:nvSpPr>
        <p:spPr>
          <a:xfrm>
            <a:off x="6174936" y="4630399"/>
            <a:ext cx="1324148" cy="430608"/>
          </a:xfrm>
          <a:prstGeom prst="rect">
            <a:avLst/>
          </a:prstGeom>
          <a:solidFill>
            <a:schemeClr val="accent6">
              <a:lumMod val="60000"/>
              <a:lumOff val="40000"/>
            </a:schemeClr>
          </a:solidFill>
          <a:ln w="28575">
            <a:solidFill>
              <a:schemeClr val="tx1"/>
            </a:solidFill>
          </a:ln>
        </p:spPr>
        <p:txBody>
          <a:bodyPr vert="horz" anchor="b">
            <a:normAutofit fontScale="75000" lnSpcReduction="20000"/>
          </a:bodyPr>
          <a:lstStyle>
            <a:defPPr>
              <a:defRPr lang="de-DE"/>
            </a:defPPr>
            <a:lvl1pPr algn="ctr">
              <a:spcBef>
                <a:spcPct val="0"/>
              </a:spcBef>
              <a:buNone/>
              <a:defRPr kumimoji="0" sz="2000">
                <a:solidFill>
                  <a:schemeClr val="bg1"/>
                </a:solidFill>
                <a:latin typeface="+mj-lt"/>
                <a:ea typeface="+mj-ea"/>
                <a:cs typeface="+mj-cs"/>
              </a:defRPr>
            </a:lvl1pPr>
          </a:lstStyle>
          <a:p>
            <a:r>
              <a:rPr lang="de-DE" dirty="0"/>
              <a:t>Drittdeckung</a:t>
            </a:r>
          </a:p>
        </p:txBody>
      </p:sp>
      <p:sp>
        <p:nvSpPr>
          <p:cNvPr id="23" name="Titel 1">
            <a:extLst>
              <a:ext uri="{FF2B5EF4-FFF2-40B4-BE49-F238E27FC236}">
                <a16:creationId xmlns:a16="http://schemas.microsoft.com/office/drawing/2014/main" id="{8C82D6A5-955F-F441-AB79-F0BCF3744A52}"/>
              </a:ext>
            </a:extLst>
          </p:cNvPr>
          <p:cNvSpPr txBox="1">
            <a:spLocks/>
          </p:cNvSpPr>
          <p:nvPr/>
        </p:nvSpPr>
        <p:spPr>
          <a:xfrm>
            <a:off x="6183066" y="5486801"/>
            <a:ext cx="1316018" cy="1031145"/>
          </a:xfrm>
          <a:prstGeom prst="rect">
            <a:avLst/>
          </a:prstGeom>
          <a:solidFill>
            <a:schemeClr val="accent6">
              <a:lumMod val="60000"/>
              <a:lumOff val="40000"/>
            </a:schemeClr>
          </a:solidFill>
          <a:ln w="28575">
            <a:solidFill>
              <a:schemeClr val="tx1"/>
            </a:solidFill>
          </a:ln>
        </p:spPr>
        <p:txBody>
          <a:bodyPr vert="horz" anchor="b">
            <a:normAutofit fontScale="60000" lnSpcReduction="200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Fremde Konzerne haften bei Ausfall mit Betriebsvermögen</a:t>
            </a:r>
          </a:p>
        </p:txBody>
      </p:sp>
      <p:cxnSp>
        <p:nvCxnSpPr>
          <p:cNvPr id="28" name="Gerade Verbindung mit Pfeil 27">
            <a:extLst>
              <a:ext uri="{FF2B5EF4-FFF2-40B4-BE49-F238E27FC236}">
                <a16:creationId xmlns:a16="http://schemas.microsoft.com/office/drawing/2014/main" id="{02DD5773-017F-0B4F-9275-8FD09FAB945C}"/>
              </a:ext>
            </a:extLst>
          </p:cNvPr>
          <p:cNvCxnSpPr>
            <a:cxnSpLocks/>
            <a:stCxn id="40" idx="2"/>
            <a:endCxn id="25" idx="0"/>
          </p:cNvCxnSpPr>
          <p:nvPr/>
        </p:nvCxnSpPr>
        <p:spPr>
          <a:xfrm>
            <a:off x="3975991" y="1167234"/>
            <a:ext cx="595889" cy="182639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2CA0B501-EFAC-5D4C-A2E9-642538F26209}"/>
              </a:ext>
            </a:extLst>
          </p:cNvPr>
          <p:cNvCxnSpPr>
            <a:cxnSpLocks/>
            <a:stCxn id="40" idx="2"/>
            <a:endCxn id="26" idx="0"/>
          </p:cNvCxnSpPr>
          <p:nvPr/>
        </p:nvCxnSpPr>
        <p:spPr>
          <a:xfrm flipH="1">
            <a:off x="3251640" y="1167234"/>
            <a:ext cx="724351" cy="252339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60F52F44-B1FD-2D4D-BB18-6ACD1BAEC4B0}"/>
              </a:ext>
            </a:extLst>
          </p:cNvPr>
          <p:cNvCxnSpPr>
            <a:cxnSpLocks/>
            <a:stCxn id="40" idx="2"/>
            <a:endCxn id="42" idx="0"/>
          </p:cNvCxnSpPr>
          <p:nvPr/>
        </p:nvCxnSpPr>
        <p:spPr>
          <a:xfrm flipH="1">
            <a:off x="1439653" y="1167234"/>
            <a:ext cx="2536338" cy="182639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itel 1">
            <a:extLst>
              <a:ext uri="{FF2B5EF4-FFF2-40B4-BE49-F238E27FC236}">
                <a16:creationId xmlns:a16="http://schemas.microsoft.com/office/drawing/2014/main" id="{EFD39B54-1EDB-AB47-82C0-25BCC181A740}"/>
              </a:ext>
            </a:extLst>
          </p:cNvPr>
          <p:cNvSpPr txBox="1">
            <a:spLocks/>
          </p:cNvSpPr>
          <p:nvPr/>
        </p:nvSpPr>
        <p:spPr>
          <a:xfrm>
            <a:off x="4557774" y="1392348"/>
            <a:ext cx="1417864" cy="434044"/>
          </a:xfrm>
          <a:prstGeom prst="rect">
            <a:avLst/>
          </a:prstGeom>
          <a:solidFill>
            <a:schemeClr val="accent6">
              <a:lumMod val="60000"/>
              <a:lumOff val="40000"/>
            </a:schemeClr>
          </a:solid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dirty="0" err="1"/>
              <a:t>Cat</a:t>
            </a:r>
            <a:r>
              <a:rPr lang="de-DE" sz="2000" dirty="0"/>
              <a:t> Bonds</a:t>
            </a:r>
          </a:p>
        </p:txBody>
      </p:sp>
      <p:cxnSp>
        <p:nvCxnSpPr>
          <p:cNvPr id="32" name="Gerade Verbindung mit Pfeil 31">
            <a:extLst>
              <a:ext uri="{FF2B5EF4-FFF2-40B4-BE49-F238E27FC236}">
                <a16:creationId xmlns:a16="http://schemas.microsoft.com/office/drawing/2014/main" id="{B8598562-C926-7C46-9739-054BD35CF479}"/>
              </a:ext>
            </a:extLst>
          </p:cNvPr>
          <p:cNvCxnSpPr>
            <a:cxnSpLocks/>
            <a:stCxn id="40" idx="2"/>
            <a:endCxn id="31" idx="0"/>
          </p:cNvCxnSpPr>
          <p:nvPr/>
        </p:nvCxnSpPr>
        <p:spPr>
          <a:xfrm>
            <a:off x="3975991" y="1167234"/>
            <a:ext cx="1290715" cy="22511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4FF33FA7-7895-EA48-903D-69622D69AB6C}"/>
              </a:ext>
            </a:extLst>
          </p:cNvPr>
          <p:cNvSpPr txBox="1"/>
          <p:nvPr/>
        </p:nvSpPr>
        <p:spPr>
          <a:xfrm>
            <a:off x="0" y="692696"/>
            <a:ext cx="1830462" cy="369332"/>
          </a:xfrm>
          <a:prstGeom prst="rect">
            <a:avLst/>
          </a:prstGeom>
          <a:solidFill>
            <a:schemeClr val="bg1">
              <a:lumMod val="65000"/>
            </a:schemeClr>
          </a:solidFill>
        </p:spPr>
        <p:txBody>
          <a:bodyPr wrap="square" rtlCol="0">
            <a:spAutoFit/>
          </a:bodyPr>
          <a:lstStyle/>
          <a:p>
            <a:r>
              <a:rPr lang="de-DE" dirty="0"/>
              <a:t>Finanzprodukte</a:t>
            </a:r>
            <a:endParaRPr lang="de-DE" b="1" dirty="0"/>
          </a:p>
        </p:txBody>
      </p:sp>
      <p:sp>
        <p:nvSpPr>
          <p:cNvPr id="34" name="Titel 1">
            <a:extLst>
              <a:ext uri="{FF2B5EF4-FFF2-40B4-BE49-F238E27FC236}">
                <a16:creationId xmlns:a16="http://schemas.microsoft.com/office/drawing/2014/main" id="{1C24B600-4675-C94F-94ED-C7A2439CBCF8}"/>
              </a:ext>
            </a:extLst>
          </p:cNvPr>
          <p:cNvSpPr txBox="1">
            <a:spLocks/>
          </p:cNvSpPr>
          <p:nvPr/>
        </p:nvSpPr>
        <p:spPr>
          <a:xfrm>
            <a:off x="5678926" y="2187819"/>
            <a:ext cx="3050948" cy="1547190"/>
          </a:xfrm>
          <a:prstGeom prst="rect">
            <a:avLst/>
          </a:prstGeom>
          <a:solidFill>
            <a:schemeClr val="accent6">
              <a:lumMod val="60000"/>
              <a:lumOff val="40000"/>
            </a:schemeClr>
          </a:solidFill>
          <a:ln w="28575">
            <a:solidFill>
              <a:schemeClr val="tx1"/>
            </a:solidFill>
          </a:ln>
        </p:spPr>
        <p:txBody>
          <a:bodyPr vert="horz" anchor="b">
            <a:normAutofit fontScale="60000" lnSpcReduction="200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dirty="0"/>
              <a:t>-Vergleichbar mit ETFs, bilden die Wertentwicklung einer </a:t>
            </a:r>
            <a:r>
              <a:rPr lang="de-DE" sz="2000" dirty="0" err="1"/>
              <a:t>Commodity</a:t>
            </a:r>
            <a:r>
              <a:rPr lang="de-DE" sz="2000" dirty="0"/>
              <a:t> Art ab</a:t>
            </a:r>
          </a:p>
          <a:p>
            <a:pPr algn="ctr"/>
            <a:r>
              <a:rPr lang="de-DE" sz="2000" dirty="0"/>
              <a:t>-unbegrenzte Laufzeit</a:t>
            </a:r>
          </a:p>
          <a:p>
            <a:pPr algn="ctr"/>
            <a:r>
              <a:rPr lang="de-DE" sz="2000" dirty="0"/>
              <a:t>-hohe Liquidität</a:t>
            </a:r>
          </a:p>
          <a:p>
            <a:pPr algn="ctr"/>
            <a:r>
              <a:rPr lang="de-DE" sz="2000" dirty="0"/>
              <a:t>-wichtiger Unterschied zu ETFs: ETFs sind Sondervermögen, ETCs sind unbefristete Schuldverschreibungen aber normalerweise physisch hinterlegt daher recht sicher </a:t>
            </a:r>
          </a:p>
        </p:txBody>
      </p:sp>
      <p:cxnSp>
        <p:nvCxnSpPr>
          <p:cNvPr id="35" name="Gerade Verbindung mit Pfeil 34">
            <a:extLst>
              <a:ext uri="{FF2B5EF4-FFF2-40B4-BE49-F238E27FC236}">
                <a16:creationId xmlns:a16="http://schemas.microsoft.com/office/drawing/2014/main" id="{936B4B42-7A96-F448-B940-AB129830B3FF}"/>
              </a:ext>
            </a:extLst>
          </p:cNvPr>
          <p:cNvCxnSpPr>
            <a:cxnSpLocks/>
            <a:stCxn id="17" idx="2"/>
            <a:endCxn id="20" idx="0"/>
          </p:cNvCxnSpPr>
          <p:nvPr/>
        </p:nvCxnSpPr>
        <p:spPr>
          <a:xfrm flipH="1">
            <a:off x="4749976" y="4274245"/>
            <a:ext cx="2405482" cy="35615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0FA60055-1C83-7749-9CC7-0E0E5E4ACEDC}"/>
              </a:ext>
            </a:extLst>
          </p:cNvPr>
          <p:cNvCxnSpPr>
            <a:cxnSpLocks/>
            <a:stCxn id="17" idx="2"/>
            <a:endCxn id="22" idx="0"/>
          </p:cNvCxnSpPr>
          <p:nvPr/>
        </p:nvCxnSpPr>
        <p:spPr>
          <a:xfrm flipH="1">
            <a:off x="6837010" y="4274245"/>
            <a:ext cx="318448" cy="35615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0666F2DD-3563-424D-8827-6AE3B58D6A07}"/>
              </a:ext>
            </a:extLst>
          </p:cNvPr>
          <p:cNvCxnSpPr>
            <a:cxnSpLocks/>
            <a:stCxn id="17" idx="2"/>
            <a:endCxn id="18" idx="0"/>
          </p:cNvCxnSpPr>
          <p:nvPr/>
        </p:nvCxnSpPr>
        <p:spPr>
          <a:xfrm>
            <a:off x="7155458" y="4274245"/>
            <a:ext cx="1263844" cy="35615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02EF658A-A911-DF4D-958A-06CDBFA20819}"/>
              </a:ext>
            </a:extLst>
          </p:cNvPr>
          <p:cNvCxnSpPr>
            <a:cxnSpLocks/>
            <a:stCxn id="20" idx="2"/>
            <a:endCxn id="21" idx="0"/>
          </p:cNvCxnSpPr>
          <p:nvPr/>
        </p:nvCxnSpPr>
        <p:spPr>
          <a:xfrm flipH="1">
            <a:off x="3692138" y="5119696"/>
            <a:ext cx="1057838" cy="35174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42">
            <a:extLst>
              <a:ext uri="{FF2B5EF4-FFF2-40B4-BE49-F238E27FC236}">
                <a16:creationId xmlns:a16="http://schemas.microsoft.com/office/drawing/2014/main" id="{8BE6F44C-53C0-FE47-9755-50A5CE4022C8}"/>
              </a:ext>
            </a:extLst>
          </p:cNvPr>
          <p:cNvCxnSpPr>
            <a:cxnSpLocks/>
            <a:stCxn id="22" idx="2"/>
            <a:endCxn id="23" idx="0"/>
          </p:cNvCxnSpPr>
          <p:nvPr/>
        </p:nvCxnSpPr>
        <p:spPr>
          <a:xfrm>
            <a:off x="6837010" y="5061007"/>
            <a:ext cx="4065" cy="42579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a:extLst>
              <a:ext uri="{FF2B5EF4-FFF2-40B4-BE49-F238E27FC236}">
                <a16:creationId xmlns:a16="http://schemas.microsoft.com/office/drawing/2014/main" id="{D8AFF6F5-5063-1848-8F6F-A894F3A457B2}"/>
              </a:ext>
            </a:extLst>
          </p:cNvPr>
          <p:cNvCxnSpPr>
            <a:cxnSpLocks/>
            <a:stCxn id="18" idx="2"/>
            <a:endCxn id="19" idx="0"/>
          </p:cNvCxnSpPr>
          <p:nvPr/>
        </p:nvCxnSpPr>
        <p:spPr>
          <a:xfrm>
            <a:off x="8419302" y="5119696"/>
            <a:ext cx="0" cy="38958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634338"/>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42" name="Titel 1">
            <a:extLst>
              <a:ext uri="{FF2B5EF4-FFF2-40B4-BE49-F238E27FC236}">
                <a16:creationId xmlns:a16="http://schemas.microsoft.com/office/drawing/2014/main" id="{2DFB4679-D5F9-7D46-A916-4BA81A994B8C}"/>
              </a:ext>
            </a:extLst>
          </p:cNvPr>
          <p:cNvSpPr txBox="1">
            <a:spLocks/>
          </p:cNvSpPr>
          <p:nvPr/>
        </p:nvSpPr>
        <p:spPr>
          <a:xfrm>
            <a:off x="734795" y="1051795"/>
            <a:ext cx="2088231"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dirty="0"/>
              <a:t>Optionsscheine</a:t>
            </a:r>
          </a:p>
        </p:txBody>
      </p:sp>
      <p:sp>
        <p:nvSpPr>
          <p:cNvPr id="45" name="Titel 1">
            <a:extLst>
              <a:ext uri="{FF2B5EF4-FFF2-40B4-BE49-F238E27FC236}">
                <a16:creationId xmlns:a16="http://schemas.microsoft.com/office/drawing/2014/main" id="{29CD7565-24AE-BF42-85DD-A5D19650E530}"/>
              </a:ext>
            </a:extLst>
          </p:cNvPr>
          <p:cNvSpPr txBox="1">
            <a:spLocks/>
          </p:cNvSpPr>
          <p:nvPr/>
        </p:nvSpPr>
        <p:spPr>
          <a:xfrm>
            <a:off x="734795" y="1760990"/>
            <a:ext cx="1656183" cy="750635"/>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(Hebel-)</a:t>
            </a:r>
          </a:p>
          <a:p>
            <a:pPr algn="ctr"/>
            <a:r>
              <a:rPr lang="de-DE" sz="2000"/>
              <a:t>Zertifikate</a:t>
            </a:r>
          </a:p>
        </p:txBody>
      </p:sp>
      <p:sp>
        <p:nvSpPr>
          <p:cNvPr id="24" name="Titel 1">
            <a:extLst>
              <a:ext uri="{FF2B5EF4-FFF2-40B4-BE49-F238E27FC236}">
                <a16:creationId xmlns:a16="http://schemas.microsoft.com/office/drawing/2014/main" id="{1C823BCC-8CBE-0440-AAB5-80736FF1D91C}"/>
              </a:ext>
            </a:extLst>
          </p:cNvPr>
          <p:cNvSpPr txBox="1">
            <a:spLocks/>
          </p:cNvSpPr>
          <p:nvPr/>
        </p:nvSpPr>
        <p:spPr>
          <a:xfrm>
            <a:off x="6398023" y="1081021"/>
            <a:ext cx="810806"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ETCs</a:t>
            </a:r>
          </a:p>
        </p:txBody>
      </p:sp>
      <p:sp>
        <p:nvSpPr>
          <p:cNvPr id="25" name="Titel 1">
            <a:extLst>
              <a:ext uri="{FF2B5EF4-FFF2-40B4-BE49-F238E27FC236}">
                <a16:creationId xmlns:a16="http://schemas.microsoft.com/office/drawing/2014/main" id="{66B9CAE5-1FF2-814B-9BBA-A1E93B2100BF}"/>
              </a:ext>
            </a:extLst>
          </p:cNvPr>
          <p:cNvSpPr txBox="1">
            <a:spLocks/>
          </p:cNvSpPr>
          <p:nvPr/>
        </p:nvSpPr>
        <p:spPr>
          <a:xfrm>
            <a:off x="4695445" y="1090887"/>
            <a:ext cx="1316089"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Futures</a:t>
            </a:r>
          </a:p>
        </p:txBody>
      </p:sp>
      <p:sp>
        <p:nvSpPr>
          <p:cNvPr id="26" name="Titel 1">
            <a:extLst>
              <a:ext uri="{FF2B5EF4-FFF2-40B4-BE49-F238E27FC236}">
                <a16:creationId xmlns:a16="http://schemas.microsoft.com/office/drawing/2014/main" id="{3C485319-2399-B448-A205-529D28A0B6A8}"/>
              </a:ext>
            </a:extLst>
          </p:cNvPr>
          <p:cNvSpPr txBox="1">
            <a:spLocks/>
          </p:cNvSpPr>
          <p:nvPr/>
        </p:nvSpPr>
        <p:spPr>
          <a:xfrm>
            <a:off x="3061429" y="1081021"/>
            <a:ext cx="1329716"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Optionen</a:t>
            </a:r>
          </a:p>
        </p:txBody>
      </p:sp>
      <p:pic>
        <p:nvPicPr>
          <p:cNvPr id="3" name="Grafik 2">
            <a:extLst>
              <a:ext uri="{FF2B5EF4-FFF2-40B4-BE49-F238E27FC236}">
                <a16:creationId xmlns:a16="http://schemas.microsoft.com/office/drawing/2014/main" id="{A41E62AB-0AE2-5546-8238-7F5427867472}"/>
              </a:ext>
            </a:extLst>
          </p:cNvPr>
          <p:cNvPicPr>
            <a:picLocks noChangeAspect="1"/>
          </p:cNvPicPr>
          <p:nvPr/>
        </p:nvPicPr>
        <p:blipFill>
          <a:blip r:embed="rId3"/>
          <a:stretch>
            <a:fillRect/>
          </a:stretch>
        </p:blipFill>
        <p:spPr>
          <a:xfrm>
            <a:off x="2209800" y="3849960"/>
            <a:ext cx="4724400" cy="2819400"/>
          </a:xfrm>
          <a:prstGeom prst="rect">
            <a:avLst/>
          </a:prstGeom>
        </p:spPr>
      </p:pic>
      <p:sp>
        <p:nvSpPr>
          <p:cNvPr id="4" name="Textfeld 3">
            <a:extLst>
              <a:ext uri="{FF2B5EF4-FFF2-40B4-BE49-F238E27FC236}">
                <a16:creationId xmlns:a16="http://schemas.microsoft.com/office/drawing/2014/main" id="{6DE7C512-C987-2941-A37E-0B977D1F6DC6}"/>
              </a:ext>
            </a:extLst>
          </p:cNvPr>
          <p:cNvSpPr txBox="1"/>
          <p:nvPr/>
        </p:nvSpPr>
        <p:spPr>
          <a:xfrm>
            <a:off x="4006156" y="3246731"/>
            <a:ext cx="4978774" cy="369332"/>
          </a:xfrm>
          <a:prstGeom prst="rect">
            <a:avLst/>
          </a:prstGeom>
          <a:noFill/>
        </p:spPr>
        <p:txBody>
          <a:bodyPr wrap="square" rtlCol="0">
            <a:spAutoFit/>
          </a:bodyPr>
          <a:lstStyle/>
          <a:p>
            <a:r>
              <a:rPr lang="de-DE" sz="600">
                <a:hlinkClick r:id="rId4">
                  <a:extLst>
                    <a:ext uri="{A12FA001-AC4F-418D-AE19-62706E023703}">
                      <ahyp:hlinkClr xmlns:ahyp="http://schemas.microsoft.com/office/drawing/2018/hyperlinkcolor" val="tx"/>
                    </a:ext>
                  </a:extLst>
                </a:hlinkClick>
              </a:rPr>
              <a:t>Quelle:</a:t>
            </a:r>
          </a:p>
          <a:p>
            <a:r>
              <a:rPr lang="de-DE" sz="600">
                <a:hlinkClick r:id="rId4">
                  <a:extLst>
                    <a:ext uri="{A12FA001-AC4F-418D-AE19-62706E023703}">
                      <ahyp:hlinkClr xmlns:ahyp="http://schemas.microsoft.com/office/drawing/2018/hyperlinkcolor" val="tx"/>
                    </a:ext>
                  </a:extLst>
                </a:hlinkClick>
              </a:rPr>
              <a:t>https://deutsche-boerse.com/dbg-en/products-services/ps-trading/ps-instruments-products/ps-instruments-derivatives-market/cash-equities-collection-24962?frag=247346</a:t>
            </a:r>
            <a:r>
              <a:rPr lang="de-DE" sz="600"/>
              <a:t> </a:t>
            </a:r>
          </a:p>
        </p:txBody>
      </p:sp>
      <p:sp>
        <p:nvSpPr>
          <p:cNvPr id="27" name="Titel 1">
            <a:extLst>
              <a:ext uri="{FF2B5EF4-FFF2-40B4-BE49-F238E27FC236}">
                <a16:creationId xmlns:a16="http://schemas.microsoft.com/office/drawing/2014/main" id="{361178E9-E579-CC49-8A85-930578C2E59F}"/>
              </a:ext>
            </a:extLst>
          </p:cNvPr>
          <p:cNvSpPr txBox="1">
            <a:spLocks/>
          </p:cNvSpPr>
          <p:nvPr/>
        </p:nvSpPr>
        <p:spPr>
          <a:xfrm>
            <a:off x="25274" y="3105225"/>
            <a:ext cx="3980882" cy="489297"/>
          </a:xfrm>
          <a:prstGeom prst="rect">
            <a:avLst/>
          </a:prstGeom>
          <a:noFill/>
          <a:ln w="28575">
            <a:solidFill>
              <a:schemeClr val="tx1"/>
            </a:solidFill>
          </a:ln>
        </p:spPr>
        <p:txBody>
          <a:bodyPr vert="horz" anchor="b">
            <a:normAutofit fontScale="82500" lnSpcReduction="100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Angebote der Deutschen Börse Gruppe</a:t>
            </a:r>
          </a:p>
        </p:txBody>
      </p:sp>
      <p:sp>
        <p:nvSpPr>
          <p:cNvPr id="16" name="Titel 1">
            <a:extLst>
              <a:ext uri="{FF2B5EF4-FFF2-40B4-BE49-F238E27FC236}">
                <a16:creationId xmlns:a16="http://schemas.microsoft.com/office/drawing/2014/main" id="{62D67BE2-3432-1F4A-AB06-92F905B03C41}"/>
              </a:ext>
            </a:extLst>
          </p:cNvPr>
          <p:cNvSpPr txBox="1">
            <a:spLocks/>
          </p:cNvSpPr>
          <p:nvPr/>
        </p:nvSpPr>
        <p:spPr>
          <a:xfrm>
            <a:off x="7504383" y="1081021"/>
            <a:ext cx="1316089"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dirty="0" err="1"/>
              <a:t>Cat</a:t>
            </a:r>
            <a:r>
              <a:rPr lang="de-DE" sz="2000" dirty="0"/>
              <a:t> Bonds</a:t>
            </a:r>
          </a:p>
        </p:txBody>
      </p:sp>
    </p:spTree>
    <p:extLst>
      <p:ext uri="{BB962C8B-B14F-4D97-AF65-F5344CB8AC3E}">
        <p14:creationId xmlns:p14="http://schemas.microsoft.com/office/powerpoint/2010/main" val="2516895229"/>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pic>
        <p:nvPicPr>
          <p:cNvPr id="3" name="Grafik 2">
            <a:extLst>
              <a:ext uri="{FF2B5EF4-FFF2-40B4-BE49-F238E27FC236}">
                <a16:creationId xmlns:a16="http://schemas.microsoft.com/office/drawing/2014/main" id="{1DE3B5DF-384C-EB40-AD27-78DB07F5F433}"/>
              </a:ext>
            </a:extLst>
          </p:cNvPr>
          <p:cNvPicPr>
            <a:picLocks noChangeAspect="1"/>
          </p:cNvPicPr>
          <p:nvPr/>
        </p:nvPicPr>
        <p:blipFill>
          <a:blip r:embed="rId3"/>
          <a:stretch>
            <a:fillRect/>
          </a:stretch>
        </p:blipFill>
        <p:spPr>
          <a:xfrm>
            <a:off x="1763688" y="804726"/>
            <a:ext cx="6415217" cy="5864634"/>
          </a:xfrm>
          <a:prstGeom prst="rect">
            <a:avLst/>
          </a:prstGeom>
        </p:spPr>
      </p:pic>
      <p:sp>
        <p:nvSpPr>
          <p:cNvPr id="9" name="Titel 1">
            <a:extLst>
              <a:ext uri="{FF2B5EF4-FFF2-40B4-BE49-F238E27FC236}">
                <a16:creationId xmlns:a16="http://schemas.microsoft.com/office/drawing/2014/main" id="{21891196-343E-444F-834F-0FE3E57AFBA5}"/>
              </a:ext>
            </a:extLst>
          </p:cNvPr>
          <p:cNvSpPr txBox="1">
            <a:spLocks/>
          </p:cNvSpPr>
          <p:nvPr/>
        </p:nvSpPr>
        <p:spPr>
          <a:xfrm>
            <a:off x="155910" y="1391703"/>
            <a:ext cx="1316089"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Futures</a:t>
            </a:r>
          </a:p>
        </p:txBody>
      </p:sp>
      <p:sp>
        <p:nvSpPr>
          <p:cNvPr id="10" name="Titel 1">
            <a:extLst>
              <a:ext uri="{FF2B5EF4-FFF2-40B4-BE49-F238E27FC236}">
                <a16:creationId xmlns:a16="http://schemas.microsoft.com/office/drawing/2014/main" id="{DA6FE6AC-F342-044F-A24A-3B5D659879FE}"/>
              </a:ext>
            </a:extLst>
          </p:cNvPr>
          <p:cNvSpPr txBox="1">
            <a:spLocks/>
          </p:cNvSpPr>
          <p:nvPr/>
        </p:nvSpPr>
        <p:spPr>
          <a:xfrm>
            <a:off x="179512" y="749599"/>
            <a:ext cx="1329716"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Optionen</a:t>
            </a:r>
          </a:p>
        </p:txBody>
      </p:sp>
    </p:spTree>
    <p:extLst>
      <p:ext uri="{BB962C8B-B14F-4D97-AF65-F5344CB8AC3E}">
        <p14:creationId xmlns:p14="http://schemas.microsoft.com/office/powerpoint/2010/main" val="1897734476"/>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pic>
        <p:nvPicPr>
          <p:cNvPr id="3" name="Grafik 2">
            <a:extLst>
              <a:ext uri="{FF2B5EF4-FFF2-40B4-BE49-F238E27FC236}">
                <a16:creationId xmlns:a16="http://schemas.microsoft.com/office/drawing/2014/main" id="{57E5F9C8-E3F2-6347-BBF9-170C872401CD}"/>
              </a:ext>
            </a:extLst>
          </p:cNvPr>
          <p:cNvPicPr>
            <a:picLocks noChangeAspect="1"/>
          </p:cNvPicPr>
          <p:nvPr/>
        </p:nvPicPr>
        <p:blipFill>
          <a:blip r:embed="rId3"/>
          <a:stretch>
            <a:fillRect/>
          </a:stretch>
        </p:blipFill>
        <p:spPr>
          <a:xfrm>
            <a:off x="1576917" y="1522697"/>
            <a:ext cx="7380650" cy="4612906"/>
          </a:xfrm>
          <a:prstGeom prst="rect">
            <a:avLst/>
          </a:prstGeom>
        </p:spPr>
      </p:pic>
      <p:sp>
        <p:nvSpPr>
          <p:cNvPr id="9" name="Titel 1">
            <a:extLst>
              <a:ext uri="{FF2B5EF4-FFF2-40B4-BE49-F238E27FC236}">
                <a16:creationId xmlns:a16="http://schemas.microsoft.com/office/drawing/2014/main" id="{AB520600-8376-3F42-A1DB-BAE8EC1B051E}"/>
              </a:ext>
            </a:extLst>
          </p:cNvPr>
          <p:cNvSpPr txBox="1">
            <a:spLocks/>
          </p:cNvSpPr>
          <p:nvPr/>
        </p:nvSpPr>
        <p:spPr>
          <a:xfrm>
            <a:off x="155910" y="1391703"/>
            <a:ext cx="1316089"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Futures</a:t>
            </a:r>
          </a:p>
        </p:txBody>
      </p:sp>
      <p:sp>
        <p:nvSpPr>
          <p:cNvPr id="10" name="Titel 1">
            <a:extLst>
              <a:ext uri="{FF2B5EF4-FFF2-40B4-BE49-F238E27FC236}">
                <a16:creationId xmlns:a16="http://schemas.microsoft.com/office/drawing/2014/main" id="{6E021365-E030-7B4E-AA37-6305D5190B19}"/>
              </a:ext>
            </a:extLst>
          </p:cNvPr>
          <p:cNvSpPr txBox="1">
            <a:spLocks/>
          </p:cNvSpPr>
          <p:nvPr/>
        </p:nvSpPr>
        <p:spPr>
          <a:xfrm>
            <a:off x="179512" y="749599"/>
            <a:ext cx="1329716"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t>Optionen</a:t>
            </a:r>
          </a:p>
        </p:txBody>
      </p:sp>
    </p:spTree>
    <p:extLst>
      <p:ext uri="{BB962C8B-B14F-4D97-AF65-F5344CB8AC3E}">
        <p14:creationId xmlns:p14="http://schemas.microsoft.com/office/powerpoint/2010/main" val="3441053798"/>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pic>
        <p:nvPicPr>
          <p:cNvPr id="4" name="Grafik 3">
            <a:extLst>
              <a:ext uri="{FF2B5EF4-FFF2-40B4-BE49-F238E27FC236}">
                <a16:creationId xmlns:a16="http://schemas.microsoft.com/office/drawing/2014/main" id="{AC686190-712C-8E44-8749-F6B99014B7F1}"/>
              </a:ext>
            </a:extLst>
          </p:cNvPr>
          <p:cNvPicPr>
            <a:picLocks noChangeAspect="1"/>
          </p:cNvPicPr>
          <p:nvPr/>
        </p:nvPicPr>
        <p:blipFill>
          <a:blip r:embed="rId3"/>
          <a:stretch>
            <a:fillRect/>
          </a:stretch>
        </p:blipFill>
        <p:spPr>
          <a:xfrm>
            <a:off x="133350" y="1416174"/>
            <a:ext cx="8877300" cy="4457700"/>
          </a:xfrm>
          <a:prstGeom prst="rect">
            <a:avLst/>
          </a:prstGeom>
        </p:spPr>
      </p:pic>
    </p:spTree>
    <p:extLst>
      <p:ext uri="{BB962C8B-B14F-4D97-AF65-F5344CB8AC3E}">
        <p14:creationId xmlns:p14="http://schemas.microsoft.com/office/powerpoint/2010/main" val="678904047"/>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9" name="Textfeld 8">
            <a:extLst>
              <a:ext uri="{FF2B5EF4-FFF2-40B4-BE49-F238E27FC236}">
                <a16:creationId xmlns:a16="http://schemas.microsoft.com/office/drawing/2014/main" id="{BC6FD2BE-BE5E-6140-A5ED-5EFA06E29F61}"/>
              </a:ext>
            </a:extLst>
          </p:cNvPr>
          <p:cNvSpPr txBox="1"/>
          <p:nvPr/>
        </p:nvSpPr>
        <p:spPr>
          <a:xfrm>
            <a:off x="0" y="692696"/>
            <a:ext cx="1835696" cy="369332"/>
          </a:xfrm>
          <a:prstGeom prst="rect">
            <a:avLst/>
          </a:prstGeom>
          <a:solidFill>
            <a:schemeClr val="bg1">
              <a:lumMod val="65000"/>
            </a:schemeClr>
          </a:solidFill>
        </p:spPr>
        <p:txBody>
          <a:bodyPr wrap="square" rtlCol="0">
            <a:spAutoFit/>
          </a:bodyPr>
          <a:lstStyle/>
          <a:p>
            <a:r>
              <a:rPr lang="de-DE" dirty="0"/>
              <a:t>Wetterderivate</a:t>
            </a:r>
            <a:endParaRPr lang="de-DE" b="1" dirty="0"/>
          </a:p>
        </p:txBody>
      </p:sp>
      <p:pic>
        <p:nvPicPr>
          <p:cNvPr id="3" name="Grafik 2">
            <a:extLst>
              <a:ext uri="{FF2B5EF4-FFF2-40B4-BE49-F238E27FC236}">
                <a16:creationId xmlns:a16="http://schemas.microsoft.com/office/drawing/2014/main" id="{BAEC56E9-6343-E147-B948-251AFDFE4AE6}"/>
              </a:ext>
            </a:extLst>
          </p:cNvPr>
          <p:cNvPicPr>
            <a:picLocks noChangeAspect="1"/>
          </p:cNvPicPr>
          <p:nvPr/>
        </p:nvPicPr>
        <p:blipFill>
          <a:blip r:embed="rId3"/>
          <a:stretch>
            <a:fillRect/>
          </a:stretch>
        </p:blipFill>
        <p:spPr>
          <a:xfrm>
            <a:off x="0" y="1466396"/>
            <a:ext cx="9144000" cy="5125438"/>
          </a:xfrm>
          <a:prstGeom prst="rect">
            <a:avLst/>
          </a:prstGeom>
        </p:spPr>
      </p:pic>
    </p:spTree>
    <p:extLst>
      <p:ext uri="{BB962C8B-B14F-4D97-AF65-F5344CB8AC3E}">
        <p14:creationId xmlns:p14="http://schemas.microsoft.com/office/powerpoint/2010/main" val="761074085"/>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9" name="Textfeld 8">
            <a:extLst>
              <a:ext uri="{FF2B5EF4-FFF2-40B4-BE49-F238E27FC236}">
                <a16:creationId xmlns:a16="http://schemas.microsoft.com/office/drawing/2014/main" id="{BC6FD2BE-BE5E-6140-A5ED-5EFA06E29F61}"/>
              </a:ext>
            </a:extLst>
          </p:cNvPr>
          <p:cNvSpPr txBox="1"/>
          <p:nvPr/>
        </p:nvSpPr>
        <p:spPr>
          <a:xfrm>
            <a:off x="0" y="692696"/>
            <a:ext cx="1835696" cy="369332"/>
          </a:xfrm>
          <a:prstGeom prst="rect">
            <a:avLst/>
          </a:prstGeom>
          <a:solidFill>
            <a:schemeClr val="bg1">
              <a:lumMod val="65000"/>
            </a:schemeClr>
          </a:solidFill>
        </p:spPr>
        <p:txBody>
          <a:bodyPr wrap="square" rtlCol="0">
            <a:spAutoFit/>
          </a:bodyPr>
          <a:lstStyle/>
          <a:p>
            <a:r>
              <a:rPr lang="de-DE" dirty="0"/>
              <a:t>Wetterderivate</a:t>
            </a:r>
            <a:endParaRPr lang="de-DE" b="1" dirty="0"/>
          </a:p>
        </p:txBody>
      </p:sp>
      <p:pic>
        <p:nvPicPr>
          <p:cNvPr id="3074" name="Picture 2" descr="Die glühbirne Kostenlose Icons">
            <a:extLst>
              <a:ext uri="{FF2B5EF4-FFF2-40B4-BE49-F238E27FC236}">
                <a16:creationId xmlns:a16="http://schemas.microsoft.com/office/drawing/2014/main" id="{A80543FE-DDE4-C748-B01E-195438AF89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029" y="1371364"/>
            <a:ext cx="792088" cy="7920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enutzerwechsel Kostenlose Icons">
            <a:extLst>
              <a:ext uri="{FF2B5EF4-FFF2-40B4-BE49-F238E27FC236}">
                <a16:creationId xmlns:a16="http://schemas.microsoft.com/office/drawing/2014/main" id="{FB071C85-5F41-3C4E-A873-D6C629FE4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3381" y="965660"/>
            <a:ext cx="1340768" cy="134076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instellungen Kostenlose Icons">
            <a:extLst>
              <a:ext uri="{FF2B5EF4-FFF2-40B4-BE49-F238E27FC236}">
                <a16:creationId xmlns:a16="http://schemas.microsoft.com/office/drawing/2014/main" id="{6473B088-B138-B644-AD41-9836B1B1A2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801" y="1012645"/>
            <a:ext cx="1556792" cy="155679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Marketing-chart Kostenlose Icons">
            <a:extLst>
              <a:ext uri="{FF2B5EF4-FFF2-40B4-BE49-F238E27FC236}">
                <a16:creationId xmlns:a16="http://schemas.microsoft.com/office/drawing/2014/main" id="{B7C10C3D-4F00-FE41-A8F7-AB0F8816CB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0352" y="1371364"/>
            <a:ext cx="940104" cy="940104"/>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E848DB37-D530-0744-B89C-692366B08A20}"/>
              </a:ext>
            </a:extLst>
          </p:cNvPr>
          <p:cNvSpPr txBox="1"/>
          <p:nvPr/>
        </p:nvSpPr>
        <p:spPr>
          <a:xfrm>
            <a:off x="129081" y="2558172"/>
            <a:ext cx="2141984" cy="2308324"/>
          </a:xfrm>
          <a:prstGeom prst="rect">
            <a:avLst/>
          </a:prstGeom>
          <a:solidFill>
            <a:schemeClr val="bg1">
              <a:lumMod val="65000"/>
            </a:schemeClr>
          </a:solidFill>
        </p:spPr>
        <p:txBody>
          <a:bodyPr wrap="square" rtlCol="0">
            <a:spAutoFit/>
          </a:bodyPr>
          <a:lstStyle/>
          <a:p>
            <a:pPr algn="ctr"/>
            <a:r>
              <a:rPr lang="de-DE" b="1" dirty="0"/>
              <a:t>Motivation</a:t>
            </a:r>
          </a:p>
          <a:p>
            <a:pPr algn="ctr"/>
            <a:r>
              <a:rPr lang="de-DE" dirty="0"/>
              <a:t>Weltweit ca. 80% aller Wirtschaftsvorgänge mindestens indirekt vom Wetter abhängig</a:t>
            </a:r>
          </a:p>
          <a:p>
            <a:pPr algn="ctr"/>
            <a:endParaRPr lang="de-DE" b="1" dirty="0"/>
          </a:p>
        </p:txBody>
      </p:sp>
      <p:sp>
        <p:nvSpPr>
          <p:cNvPr id="13" name="Textfeld 12">
            <a:extLst>
              <a:ext uri="{FF2B5EF4-FFF2-40B4-BE49-F238E27FC236}">
                <a16:creationId xmlns:a16="http://schemas.microsoft.com/office/drawing/2014/main" id="{FA82BBF3-4D5B-DB49-9071-50A227C68C8B}"/>
              </a:ext>
            </a:extLst>
          </p:cNvPr>
          <p:cNvSpPr txBox="1"/>
          <p:nvPr/>
        </p:nvSpPr>
        <p:spPr>
          <a:xfrm>
            <a:off x="2400146" y="2551880"/>
            <a:ext cx="2378366" cy="3970318"/>
          </a:xfrm>
          <a:prstGeom prst="rect">
            <a:avLst/>
          </a:prstGeom>
          <a:solidFill>
            <a:schemeClr val="bg1">
              <a:lumMod val="65000"/>
            </a:schemeClr>
          </a:solidFill>
        </p:spPr>
        <p:txBody>
          <a:bodyPr wrap="square" rtlCol="0">
            <a:spAutoFit/>
          </a:bodyPr>
          <a:lstStyle/>
          <a:p>
            <a:pPr algn="ctr"/>
            <a:r>
              <a:rPr lang="de-DE" b="1" dirty="0"/>
              <a:t>Marktteilnehmer</a:t>
            </a:r>
          </a:p>
          <a:p>
            <a:pPr algn="ctr"/>
            <a:r>
              <a:rPr lang="de-DE" dirty="0"/>
              <a:t>Bank-Versicherungsnehmer</a:t>
            </a:r>
          </a:p>
          <a:p>
            <a:pPr algn="ctr"/>
            <a:r>
              <a:rPr lang="de-DE" dirty="0"/>
              <a:t>Unternehmen-Kommune als Vertragspartner</a:t>
            </a:r>
          </a:p>
          <a:p>
            <a:pPr algn="ctr"/>
            <a:r>
              <a:rPr lang="de-DE" dirty="0"/>
              <a:t>Energieproduzent-Kommune</a:t>
            </a:r>
          </a:p>
          <a:p>
            <a:pPr algn="ctr"/>
            <a:r>
              <a:rPr lang="de-DE" dirty="0"/>
              <a:t>Produzent-Großlandwirt</a:t>
            </a:r>
          </a:p>
          <a:p>
            <a:pPr algn="ctr"/>
            <a:r>
              <a:rPr lang="de-DE" dirty="0"/>
              <a:t>Investmentbanken</a:t>
            </a:r>
          </a:p>
          <a:p>
            <a:pPr algn="ctr"/>
            <a:r>
              <a:rPr lang="de-DE" dirty="0"/>
              <a:t>Rückversicherer</a:t>
            </a:r>
          </a:p>
          <a:p>
            <a:pPr algn="ctr"/>
            <a:endParaRPr lang="de-DE" b="1" dirty="0"/>
          </a:p>
        </p:txBody>
      </p:sp>
      <p:sp>
        <p:nvSpPr>
          <p:cNvPr id="14" name="Textfeld 13">
            <a:extLst>
              <a:ext uri="{FF2B5EF4-FFF2-40B4-BE49-F238E27FC236}">
                <a16:creationId xmlns:a16="http://schemas.microsoft.com/office/drawing/2014/main" id="{A2B3B23B-0BD8-F841-9E8D-C97B4A0D798B}"/>
              </a:ext>
            </a:extLst>
          </p:cNvPr>
          <p:cNvSpPr txBox="1"/>
          <p:nvPr/>
        </p:nvSpPr>
        <p:spPr>
          <a:xfrm>
            <a:off x="4860032" y="2558172"/>
            <a:ext cx="2141984" cy="2862322"/>
          </a:xfrm>
          <a:prstGeom prst="rect">
            <a:avLst/>
          </a:prstGeom>
          <a:solidFill>
            <a:schemeClr val="bg1">
              <a:lumMod val="65000"/>
            </a:schemeClr>
          </a:solidFill>
        </p:spPr>
        <p:txBody>
          <a:bodyPr wrap="square" rtlCol="0">
            <a:spAutoFit/>
          </a:bodyPr>
          <a:lstStyle/>
          <a:p>
            <a:pPr algn="ctr"/>
            <a:r>
              <a:rPr lang="de-DE" b="1" dirty="0"/>
              <a:t>Funktion</a:t>
            </a:r>
          </a:p>
          <a:p>
            <a:pPr algn="ctr"/>
            <a:r>
              <a:rPr lang="de-DE" dirty="0"/>
              <a:t>Bank/Versicherer übernimmt Wetterrisiko. Des Unternehmens/Kommune</a:t>
            </a:r>
          </a:p>
          <a:p>
            <a:pPr algn="ctr"/>
            <a:r>
              <a:rPr lang="de-DE" dirty="0" err="1"/>
              <a:t>Risikiomanagementsystem</a:t>
            </a:r>
            <a:r>
              <a:rPr lang="de-DE" dirty="0"/>
              <a:t> des Unternehmens</a:t>
            </a:r>
          </a:p>
          <a:p>
            <a:pPr algn="ctr"/>
            <a:endParaRPr lang="de-DE" b="1" dirty="0"/>
          </a:p>
        </p:txBody>
      </p:sp>
      <p:sp>
        <p:nvSpPr>
          <p:cNvPr id="15" name="Textfeld 14">
            <a:extLst>
              <a:ext uri="{FF2B5EF4-FFF2-40B4-BE49-F238E27FC236}">
                <a16:creationId xmlns:a16="http://schemas.microsoft.com/office/drawing/2014/main" id="{CDF2033B-D574-A146-887D-BCED33505D19}"/>
              </a:ext>
            </a:extLst>
          </p:cNvPr>
          <p:cNvSpPr txBox="1"/>
          <p:nvPr/>
        </p:nvSpPr>
        <p:spPr>
          <a:xfrm>
            <a:off x="7042776" y="2551880"/>
            <a:ext cx="2141984" cy="3693319"/>
          </a:xfrm>
          <a:prstGeom prst="rect">
            <a:avLst/>
          </a:prstGeom>
          <a:solidFill>
            <a:schemeClr val="bg1">
              <a:lumMod val="65000"/>
            </a:schemeClr>
          </a:solidFill>
        </p:spPr>
        <p:txBody>
          <a:bodyPr wrap="square" rtlCol="0">
            <a:spAutoFit/>
          </a:bodyPr>
          <a:lstStyle/>
          <a:p>
            <a:pPr algn="ctr"/>
            <a:r>
              <a:rPr lang="de-DE" b="1" dirty="0"/>
              <a:t>Entwicklung</a:t>
            </a:r>
          </a:p>
          <a:p>
            <a:pPr algn="ctr"/>
            <a:r>
              <a:rPr lang="de-DE" dirty="0"/>
              <a:t>Erst September 1997 entwickelt daher wenige Marktstandards verfügbar bis heute,</a:t>
            </a:r>
          </a:p>
          <a:p>
            <a:pPr algn="ctr"/>
            <a:r>
              <a:rPr lang="de-DE" dirty="0"/>
              <a:t>¾ als Option ausgestaltet, ¼ als Swaps, </a:t>
            </a:r>
            <a:r>
              <a:rPr lang="de-DE" dirty="0" err="1"/>
              <a:t>Collars</a:t>
            </a:r>
            <a:r>
              <a:rPr lang="de-DE" dirty="0"/>
              <a:t>, </a:t>
            </a:r>
            <a:r>
              <a:rPr lang="de-DE" dirty="0" err="1"/>
              <a:t>Straddles</a:t>
            </a:r>
            <a:r>
              <a:rPr lang="de-DE" dirty="0"/>
              <a:t>, </a:t>
            </a:r>
            <a:r>
              <a:rPr lang="de-DE" dirty="0" err="1"/>
              <a:t>Strangles</a:t>
            </a:r>
            <a:endParaRPr lang="de-DE" dirty="0"/>
          </a:p>
          <a:p>
            <a:pPr algn="ctr"/>
            <a:endParaRPr lang="de-DE" b="1" dirty="0"/>
          </a:p>
        </p:txBody>
      </p:sp>
    </p:spTree>
    <p:extLst>
      <p:ext uri="{BB962C8B-B14F-4D97-AF65-F5344CB8AC3E}">
        <p14:creationId xmlns:p14="http://schemas.microsoft.com/office/powerpoint/2010/main" val="4038471296"/>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555776" y="188640"/>
            <a:ext cx="3456384" cy="489297"/>
          </a:xfrm>
        </p:spPr>
        <p:txBody>
          <a:bodyPr>
            <a:normAutofit fontScale="90000"/>
          </a:bodyPr>
          <a:lstStyle/>
          <a:p>
            <a:pPr algn="ctr"/>
            <a:r>
              <a:rPr lang="de-DE"/>
              <a:t>Meereswellen</a:t>
            </a:r>
          </a:p>
        </p:txBody>
      </p:sp>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sp>
        <p:nvSpPr>
          <p:cNvPr id="10" name="Textfeld 9"/>
          <p:cNvSpPr txBox="1"/>
          <p:nvPr/>
        </p:nvSpPr>
        <p:spPr>
          <a:xfrm>
            <a:off x="395536" y="5229200"/>
            <a:ext cx="8280920" cy="1477328"/>
          </a:xfrm>
          <a:prstGeom prst="rect">
            <a:avLst/>
          </a:prstGeom>
          <a:noFill/>
        </p:spPr>
        <p:txBody>
          <a:bodyPr wrap="square" rtlCol="0">
            <a:spAutoFit/>
          </a:bodyPr>
          <a:lstStyle/>
          <a:p>
            <a:r>
              <a:rPr lang="de-DE" b="1"/>
              <a:t> Windgeschwindigkeit</a:t>
            </a:r>
            <a:r>
              <a:rPr lang="de-DE"/>
              <a:t> (Bezeichnet als U)</a:t>
            </a:r>
          </a:p>
          <a:p>
            <a:r>
              <a:rPr lang="de-DE" b="1"/>
              <a:t> Einwirkdauer des Windes</a:t>
            </a:r>
            <a:r>
              <a:rPr lang="de-DE"/>
              <a:t> (Bezeichnet als D min.)</a:t>
            </a:r>
          </a:p>
          <a:p>
            <a:r>
              <a:rPr lang="de-DE" b="1"/>
              <a:t> Einwirkweg des Windes</a:t>
            </a:r>
            <a:r>
              <a:rPr lang="de-DE"/>
              <a:t> (Bezeichnet als </a:t>
            </a:r>
            <a:r>
              <a:rPr lang="de-DE" err="1"/>
              <a:t>Fetch</a:t>
            </a:r>
            <a:r>
              <a:rPr lang="de-DE"/>
              <a:t> an der Wasseroberfläche)</a:t>
            </a:r>
          </a:p>
          <a:p>
            <a:r>
              <a:rPr lang="de-DE"/>
              <a:t>Strandgegebenheiten (Tiefe, Riffe/Hindernisse)</a:t>
            </a:r>
          </a:p>
          <a:p>
            <a:endParaRPr lang="de-DE"/>
          </a:p>
        </p:txBody>
      </p:sp>
      <p:sp>
        <p:nvSpPr>
          <p:cNvPr id="17" name="Textfeld 16"/>
          <p:cNvSpPr txBox="1"/>
          <p:nvPr/>
        </p:nvSpPr>
        <p:spPr>
          <a:xfrm>
            <a:off x="0" y="5157192"/>
            <a:ext cx="288032" cy="369332"/>
          </a:xfrm>
          <a:prstGeom prst="rect">
            <a:avLst/>
          </a:prstGeom>
          <a:solidFill>
            <a:srgbClr val="FF9933"/>
          </a:solidFill>
        </p:spPr>
        <p:txBody>
          <a:bodyPr wrap="square" rtlCol="0">
            <a:spAutoFit/>
          </a:bodyPr>
          <a:lstStyle/>
          <a:p>
            <a:endParaRPr lang="de-DE"/>
          </a:p>
        </p:txBody>
      </p:sp>
      <p:sp>
        <p:nvSpPr>
          <p:cNvPr id="18" name="Textfeld 17"/>
          <p:cNvSpPr txBox="1"/>
          <p:nvPr/>
        </p:nvSpPr>
        <p:spPr>
          <a:xfrm>
            <a:off x="0" y="5517232"/>
            <a:ext cx="288032" cy="369332"/>
          </a:xfrm>
          <a:prstGeom prst="rect">
            <a:avLst/>
          </a:prstGeom>
          <a:solidFill>
            <a:srgbClr val="0070C0"/>
          </a:solidFill>
        </p:spPr>
        <p:txBody>
          <a:bodyPr wrap="square" rtlCol="0">
            <a:spAutoFit/>
          </a:bodyPr>
          <a:lstStyle/>
          <a:p>
            <a:endParaRPr lang="de-DE"/>
          </a:p>
        </p:txBody>
      </p:sp>
      <p:sp>
        <p:nvSpPr>
          <p:cNvPr id="19" name="Textfeld 18"/>
          <p:cNvSpPr txBox="1"/>
          <p:nvPr/>
        </p:nvSpPr>
        <p:spPr>
          <a:xfrm>
            <a:off x="0" y="5877272"/>
            <a:ext cx="288032" cy="369332"/>
          </a:xfrm>
          <a:prstGeom prst="rect">
            <a:avLst/>
          </a:prstGeom>
          <a:solidFill>
            <a:schemeClr val="bg1">
              <a:lumMod val="65000"/>
            </a:schemeClr>
          </a:solidFill>
        </p:spPr>
        <p:txBody>
          <a:bodyPr wrap="square" rtlCol="0">
            <a:spAutoFit/>
          </a:bodyPr>
          <a:lstStyle/>
          <a:p>
            <a:endParaRPr lang="de-DE"/>
          </a:p>
        </p:txBody>
      </p:sp>
      <p:grpSp>
        <p:nvGrpSpPr>
          <p:cNvPr id="21" name="Gruppieren 20"/>
          <p:cNvGrpSpPr/>
          <p:nvPr/>
        </p:nvGrpSpPr>
        <p:grpSpPr>
          <a:xfrm>
            <a:off x="827584" y="692696"/>
            <a:ext cx="6552728" cy="4551313"/>
            <a:chOff x="827584" y="692696"/>
            <a:chExt cx="6552728" cy="4551313"/>
          </a:xfrm>
        </p:grpSpPr>
        <p:grpSp>
          <p:nvGrpSpPr>
            <p:cNvPr id="20" name="Gruppieren 19"/>
            <p:cNvGrpSpPr/>
            <p:nvPr/>
          </p:nvGrpSpPr>
          <p:grpSpPr>
            <a:xfrm>
              <a:off x="827584" y="692696"/>
              <a:ext cx="6480720" cy="4278100"/>
              <a:chOff x="827584" y="692696"/>
              <a:chExt cx="6480720" cy="4278100"/>
            </a:xfrm>
          </p:grpSpPr>
          <p:pic>
            <p:nvPicPr>
              <p:cNvPr id="11" name="img49_4841" descr="Gar4ech10p245"/>
              <p:cNvPicPr/>
              <p:nvPr/>
            </p:nvPicPr>
            <p:blipFill>
              <a:blip r:embed="rId2" cstate="print"/>
              <a:srcRect/>
              <a:stretch>
                <a:fillRect/>
              </a:stretch>
            </p:blipFill>
            <p:spPr bwMode="auto">
              <a:xfrm>
                <a:off x="1187624" y="692696"/>
                <a:ext cx="6120680" cy="4278100"/>
              </a:xfrm>
              <a:prstGeom prst="rect">
                <a:avLst/>
              </a:prstGeom>
              <a:noFill/>
              <a:ln w="9525">
                <a:noFill/>
                <a:miter lim="800000"/>
                <a:headEnd/>
                <a:tailEnd/>
              </a:ln>
            </p:spPr>
          </p:pic>
          <p:sp>
            <p:nvSpPr>
              <p:cNvPr id="7" name="Textfeld 6"/>
              <p:cNvSpPr txBox="1"/>
              <p:nvPr/>
            </p:nvSpPr>
            <p:spPr>
              <a:xfrm>
                <a:off x="3131840" y="4509120"/>
                <a:ext cx="792088" cy="369332"/>
              </a:xfrm>
              <a:prstGeom prst="rect">
                <a:avLst/>
              </a:prstGeom>
              <a:solidFill>
                <a:schemeClr val="bg1">
                  <a:lumMod val="65000"/>
                </a:schemeClr>
              </a:solidFill>
            </p:spPr>
            <p:txBody>
              <a:bodyPr wrap="square" rtlCol="0">
                <a:spAutoFit/>
              </a:bodyPr>
              <a:lstStyle/>
              <a:p>
                <a:r>
                  <a:rPr lang="de-DE" err="1"/>
                  <a:t>Fetch</a:t>
                </a:r>
                <a:endParaRPr lang="de-DE"/>
              </a:p>
            </p:txBody>
          </p:sp>
          <p:sp>
            <p:nvSpPr>
              <p:cNvPr id="9" name="Textfeld 8"/>
              <p:cNvSpPr txBox="1"/>
              <p:nvPr/>
            </p:nvSpPr>
            <p:spPr>
              <a:xfrm>
                <a:off x="827584" y="1628800"/>
                <a:ext cx="2439888" cy="369332"/>
              </a:xfrm>
              <a:prstGeom prst="rect">
                <a:avLst/>
              </a:prstGeom>
              <a:solidFill>
                <a:srgbClr val="FF9933"/>
              </a:solidFill>
            </p:spPr>
            <p:txBody>
              <a:bodyPr wrap="square" rtlCol="0">
                <a:spAutoFit/>
              </a:bodyPr>
              <a:lstStyle/>
              <a:p>
                <a:r>
                  <a:rPr lang="de-DE"/>
                  <a:t>Windgeschwindigkeit</a:t>
                </a:r>
              </a:p>
            </p:txBody>
          </p:sp>
          <p:cxnSp>
            <p:nvCxnSpPr>
              <p:cNvPr id="13" name="Gerade Verbindung mit Pfeil 12"/>
              <p:cNvCxnSpPr/>
              <p:nvPr/>
            </p:nvCxnSpPr>
            <p:spPr>
              <a:xfrm>
                <a:off x="2627784" y="2924944"/>
                <a:ext cx="2520280" cy="288032"/>
              </a:xfrm>
              <a:prstGeom prst="straightConnector1">
                <a:avLst/>
              </a:prstGeom>
              <a:ln w="57150">
                <a:solidFill>
                  <a:schemeClr val="tx1"/>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15" name="Textfeld 14"/>
              <p:cNvSpPr txBox="1"/>
              <p:nvPr/>
            </p:nvSpPr>
            <p:spPr>
              <a:xfrm>
                <a:off x="5148064" y="2924944"/>
                <a:ext cx="1575792" cy="369332"/>
              </a:xfrm>
              <a:prstGeom prst="rect">
                <a:avLst/>
              </a:prstGeom>
              <a:solidFill>
                <a:srgbClr val="0070C0"/>
              </a:solidFill>
            </p:spPr>
            <p:txBody>
              <a:bodyPr wrap="square" rtlCol="0">
                <a:spAutoFit/>
              </a:bodyPr>
              <a:lstStyle/>
              <a:p>
                <a:r>
                  <a:rPr lang="de-DE"/>
                  <a:t>Einwirkdauer</a:t>
                </a:r>
              </a:p>
            </p:txBody>
          </p:sp>
          <p:sp>
            <p:nvSpPr>
              <p:cNvPr id="16" name="Geschweifte Klammer rechts 15"/>
              <p:cNvSpPr/>
              <p:nvPr/>
            </p:nvSpPr>
            <p:spPr>
              <a:xfrm rot="5721590">
                <a:off x="3203848" y="2708920"/>
                <a:ext cx="792088" cy="266429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sp>
          <p:nvSpPr>
            <p:cNvPr id="14" name="Textfeld 13"/>
            <p:cNvSpPr txBox="1"/>
            <p:nvPr/>
          </p:nvSpPr>
          <p:spPr>
            <a:xfrm>
              <a:off x="1187624" y="5013177"/>
              <a:ext cx="6192688" cy="230832"/>
            </a:xfrm>
            <a:prstGeom prst="rect">
              <a:avLst/>
            </a:prstGeom>
            <a:noFill/>
          </p:spPr>
          <p:txBody>
            <a:bodyPr wrap="square" rtlCol="0">
              <a:spAutoFit/>
            </a:bodyPr>
            <a:lstStyle/>
            <a:p>
              <a:r>
                <a:rPr lang="de-DE" sz="900"/>
                <a:t>Abbildung 3</a:t>
              </a:r>
              <a:endParaRPr lang="de-DE"/>
            </a:p>
          </p:txBody>
        </p:sp>
      </p:gr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9" name="Textfeld 8">
            <a:extLst>
              <a:ext uri="{FF2B5EF4-FFF2-40B4-BE49-F238E27FC236}">
                <a16:creationId xmlns:a16="http://schemas.microsoft.com/office/drawing/2014/main" id="{4A40F145-684B-174E-ABA3-88154DD45DC5}"/>
              </a:ext>
            </a:extLst>
          </p:cNvPr>
          <p:cNvSpPr txBox="1"/>
          <p:nvPr/>
        </p:nvSpPr>
        <p:spPr>
          <a:xfrm>
            <a:off x="0" y="692696"/>
            <a:ext cx="1835696" cy="369332"/>
          </a:xfrm>
          <a:prstGeom prst="rect">
            <a:avLst/>
          </a:prstGeom>
          <a:solidFill>
            <a:schemeClr val="bg1">
              <a:lumMod val="65000"/>
            </a:schemeClr>
          </a:solidFill>
        </p:spPr>
        <p:txBody>
          <a:bodyPr wrap="square" rtlCol="0">
            <a:spAutoFit/>
          </a:bodyPr>
          <a:lstStyle/>
          <a:p>
            <a:r>
              <a:rPr lang="de-DE" dirty="0"/>
              <a:t>Wetterderivate</a:t>
            </a:r>
            <a:endParaRPr lang="de-DE" b="1" dirty="0"/>
          </a:p>
        </p:txBody>
      </p:sp>
      <p:sp>
        <p:nvSpPr>
          <p:cNvPr id="10" name="Textfeld 9">
            <a:extLst>
              <a:ext uri="{FF2B5EF4-FFF2-40B4-BE49-F238E27FC236}">
                <a16:creationId xmlns:a16="http://schemas.microsoft.com/office/drawing/2014/main" id="{5A3AC50D-DAFD-2443-8D4C-B86679F21A6A}"/>
              </a:ext>
            </a:extLst>
          </p:cNvPr>
          <p:cNvSpPr txBox="1"/>
          <p:nvPr/>
        </p:nvSpPr>
        <p:spPr>
          <a:xfrm>
            <a:off x="2447764" y="1453180"/>
            <a:ext cx="4248472" cy="369332"/>
          </a:xfrm>
          <a:prstGeom prst="rect">
            <a:avLst/>
          </a:prstGeom>
          <a:solidFill>
            <a:schemeClr val="bg1">
              <a:lumMod val="65000"/>
            </a:schemeClr>
          </a:solidFill>
        </p:spPr>
        <p:txBody>
          <a:bodyPr wrap="square" rtlCol="0">
            <a:spAutoFit/>
          </a:bodyPr>
          <a:lstStyle/>
          <a:p>
            <a:pPr algn="ctr"/>
            <a:r>
              <a:rPr lang="de-DE" b="1" dirty="0"/>
              <a:t>„Reise-Rücktritts-Versicherung“</a:t>
            </a:r>
          </a:p>
        </p:txBody>
      </p:sp>
      <p:sp>
        <p:nvSpPr>
          <p:cNvPr id="12" name="Textfeld 11">
            <a:extLst>
              <a:ext uri="{FF2B5EF4-FFF2-40B4-BE49-F238E27FC236}">
                <a16:creationId xmlns:a16="http://schemas.microsoft.com/office/drawing/2014/main" id="{0DBFE805-1B66-DC43-9EB3-0360E0F301AE}"/>
              </a:ext>
            </a:extLst>
          </p:cNvPr>
          <p:cNvSpPr txBox="1"/>
          <p:nvPr/>
        </p:nvSpPr>
        <p:spPr>
          <a:xfrm>
            <a:off x="2447764" y="2131117"/>
            <a:ext cx="4248472" cy="923330"/>
          </a:xfrm>
          <a:prstGeom prst="rect">
            <a:avLst/>
          </a:prstGeom>
          <a:solidFill>
            <a:schemeClr val="bg1">
              <a:lumMod val="65000"/>
            </a:schemeClr>
          </a:solidFill>
        </p:spPr>
        <p:txBody>
          <a:bodyPr wrap="square" rtlCol="0">
            <a:spAutoFit/>
          </a:bodyPr>
          <a:lstStyle/>
          <a:p>
            <a:pPr algn="ctr"/>
            <a:r>
              <a:rPr lang="de-DE" dirty="0"/>
              <a:t>Wenn die Zahl der Regentage am Urlaubsort ein gewisses Maß überschreitet</a:t>
            </a:r>
            <a:endParaRPr lang="de-DE" b="1" dirty="0"/>
          </a:p>
        </p:txBody>
      </p:sp>
      <p:sp>
        <p:nvSpPr>
          <p:cNvPr id="13" name="Textfeld 12">
            <a:extLst>
              <a:ext uri="{FF2B5EF4-FFF2-40B4-BE49-F238E27FC236}">
                <a16:creationId xmlns:a16="http://schemas.microsoft.com/office/drawing/2014/main" id="{D9517BF0-7255-3E41-A9F9-C95D9795F515}"/>
              </a:ext>
            </a:extLst>
          </p:cNvPr>
          <p:cNvSpPr txBox="1"/>
          <p:nvPr/>
        </p:nvSpPr>
        <p:spPr>
          <a:xfrm>
            <a:off x="2447764" y="3260933"/>
            <a:ext cx="4248472" cy="1754326"/>
          </a:xfrm>
          <a:prstGeom prst="rect">
            <a:avLst/>
          </a:prstGeom>
          <a:solidFill>
            <a:schemeClr val="bg1">
              <a:lumMod val="65000"/>
            </a:schemeClr>
          </a:solidFill>
        </p:spPr>
        <p:txBody>
          <a:bodyPr wrap="square" rtlCol="0">
            <a:spAutoFit/>
          </a:bodyPr>
          <a:lstStyle/>
          <a:p>
            <a:pPr algn="ctr"/>
            <a:r>
              <a:rPr lang="de-DE" dirty="0"/>
              <a:t>Reiseanbieter geht gewisses Wetterrisiko ein, Reiseveranstalter trägt bei solchen Garantien nicht selbst das Risiko, dass das Wetter schlecht wird, sondern er schützt sich selbst durch den Abschluss eines Wetterderivates.</a:t>
            </a:r>
            <a:endParaRPr lang="de-DE" b="1" dirty="0"/>
          </a:p>
        </p:txBody>
      </p:sp>
    </p:spTree>
    <p:extLst>
      <p:ext uri="{BB962C8B-B14F-4D97-AF65-F5344CB8AC3E}">
        <p14:creationId xmlns:p14="http://schemas.microsoft.com/office/powerpoint/2010/main" val="3082959178"/>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9" name="Textfeld 8">
            <a:extLst>
              <a:ext uri="{FF2B5EF4-FFF2-40B4-BE49-F238E27FC236}">
                <a16:creationId xmlns:a16="http://schemas.microsoft.com/office/drawing/2014/main" id="{BC6FD2BE-BE5E-6140-A5ED-5EFA06E29F61}"/>
              </a:ext>
            </a:extLst>
          </p:cNvPr>
          <p:cNvSpPr txBox="1"/>
          <p:nvPr/>
        </p:nvSpPr>
        <p:spPr>
          <a:xfrm>
            <a:off x="0" y="692696"/>
            <a:ext cx="1835696" cy="369332"/>
          </a:xfrm>
          <a:prstGeom prst="rect">
            <a:avLst/>
          </a:prstGeom>
          <a:solidFill>
            <a:schemeClr val="bg1">
              <a:lumMod val="65000"/>
            </a:schemeClr>
          </a:solidFill>
        </p:spPr>
        <p:txBody>
          <a:bodyPr wrap="square" rtlCol="0">
            <a:spAutoFit/>
          </a:bodyPr>
          <a:lstStyle/>
          <a:p>
            <a:r>
              <a:rPr lang="de-DE"/>
              <a:t>Wetterderivate</a:t>
            </a:r>
            <a:endParaRPr lang="de-DE" b="1"/>
          </a:p>
        </p:txBody>
      </p:sp>
      <p:sp>
        <p:nvSpPr>
          <p:cNvPr id="3" name="Textfeld 2">
            <a:extLst>
              <a:ext uri="{FF2B5EF4-FFF2-40B4-BE49-F238E27FC236}">
                <a16:creationId xmlns:a16="http://schemas.microsoft.com/office/drawing/2014/main" id="{AD4A2529-3A7E-A643-936C-9372B55EBEF1}"/>
              </a:ext>
            </a:extLst>
          </p:cNvPr>
          <p:cNvSpPr txBox="1"/>
          <p:nvPr/>
        </p:nvSpPr>
        <p:spPr>
          <a:xfrm>
            <a:off x="305747" y="5248054"/>
            <a:ext cx="8748464" cy="1477328"/>
          </a:xfrm>
          <a:prstGeom prst="rect">
            <a:avLst/>
          </a:prstGeom>
          <a:solidFill>
            <a:schemeClr val="bg1">
              <a:lumMod val="65000"/>
            </a:schemeClr>
          </a:solidFill>
        </p:spPr>
        <p:txBody>
          <a:bodyPr wrap="square" rtlCol="0">
            <a:spAutoFit/>
          </a:bodyPr>
          <a:lstStyle/>
          <a:p>
            <a:pPr algn="ctr"/>
            <a:r>
              <a:rPr lang="de-DE" u="sng" dirty="0"/>
              <a:t>Wetterderivat-Vertragliche Bindung</a:t>
            </a:r>
          </a:p>
          <a:p>
            <a:pPr algn="ctr"/>
            <a:r>
              <a:rPr lang="de-DE" dirty="0"/>
              <a:t>Ausgestaltung: Für jeden Tag, an dem die nächstgelegene Wetterstation in der Blütezeit der Früchte unterhalb von fünf Grad sinkt, Zahlung der Bank oder des Versicherers an den Bauern, Bauer zahlt dann eine Prämie, alternativ kann eine Zahlungsverpflichtung entstehen, wenn die Temperatur über fünf Grad steigt.</a:t>
            </a:r>
          </a:p>
        </p:txBody>
      </p:sp>
      <p:sp>
        <p:nvSpPr>
          <p:cNvPr id="6" name="Textfeld 5">
            <a:extLst>
              <a:ext uri="{FF2B5EF4-FFF2-40B4-BE49-F238E27FC236}">
                <a16:creationId xmlns:a16="http://schemas.microsoft.com/office/drawing/2014/main" id="{8AE87E6C-634C-AA49-B675-0DDC6104186A}"/>
              </a:ext>
            </a:extLst>
          </p:cNvPr>
          <p:cNvSpPr txBox="1"/>
          <p:nvPr/>
        </p:nvSpPr>
        <p:spPr>
          <a:xfrm>
            <a:off x="3450771" y="1458686"/>
            <a:ext cx="184731" cy="369332"/>
          </a:xfrm>
          <a:prstGeom prst="rect">
            <a:avLst/>
          </a:prstGeom>
          <a:noFill/>
        </p:spPr>
        <p:txBody>
          <a:bodyPr wrap="none" rtlCol="0">
            <a:spAutoFit/>
          </a:bodyPr>
          <a:lstStyle/>
          <a:p>
            <a:endParaRPr lang="de-DE" dirty="0"/>
          </a:p>
        </p:txBody>
      </p:sp>
      <p:pic>
        <p:nvPicPr>
          <p:cNvPr id="2050" name="Picture 2" descr="Bauernhof Kostenlose Icons">
            <a:extLst>
              <a:ext uri="{FF2B5EF4-FFF2-40B4-BE49-F238E27FC236}">
                <a16:creationId xmlns:a16="http://schemas.microsoft.com/office/drawing/2014/main" id="{62713650-0617-8B42-A22F-CFC5943BC8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884" y="1722412"/>
            <a:ext cx="1196752" cy="11967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rmometer Kostenlose Icons">
            <a:extLst>
              <a:ext uri="{FF2B5EF4-FFF2-40B4-BE49-F238E27FC236}">
                <a16:creationId xmlns:a16="http://schemas.microsoft.com/office/drawing/2014/main" id="{39829FF5-8A1B-C746-B515-190869F2C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8287" y="774549"/>
            <a:ext cx="1196752" cy="119675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chhaus gebäude Kostenlose Icons">
            <a:extLst>
              <a:ext uri="{FF2B5EF4-FFF2-40B4-BE49-F238E27FC236}">
                <a16:creationId xmlns:a16="http://schemas.microsoft.com/office/drawing/2014/main" id="{D9438373-04C6-214B-9A58-CE0A040E4D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5889" y="1362373"/>
            <a:ext cx="1556791" cy="155679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Vertrag Kostenlose Icons">
            <a:extLst>
              <a:ext uri="{FF2B5EF4-FFF2-40B4-BE49-F238E27FC236}">
                <a16:creationId xmlns:a16="http://schemas.microsoft.com/office/drawing/2014/main" id="{64087B36-DC89-A84E-9C03-3E3B367DF1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4651" y="4042466"/>
            <a:ext cx="1196752" cy="1196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8AB374AC-4E53-D84F-B9B9-73616AD9BCF6}"/>
              </a:ext>
            </a:extLst>
          </p:cNvPr>
          <p:cNvSpPr txBox="1"/>
          <p:nvPr/>
        </p:nvSpPr>
        <p:spPr>
          <a:xfrm>
            <a:off x="5102442" y="957708"/>
            <a:ext cx="1754486" cy="830997"/>
          </a:xfrm>
          <a:prstGeom prst="rect">
            <a:avLst/>
          </a:prstGeom>
          <a:solidFill>
            <a:schemeClr val="bg1">
              <a:lumMod val="65000"/>
            </a:schemeClr>
          </a:solidFill>
        </p:spPr>
        <p:txBody>
          <a:bodyPr wrap="square" rtlCol="0">
            <a:spAutoFit/>
          </a:bodyPr>
          <a:lstStyle/>
          <a:p>
            <a:pPr algn="ctr"/>
            <a:r>
              <a:rPr lang="de-DE" sz="1200" u="sng" dirty="0"/>
              <a:t>Temperaturen</a:t>
            </a:r>
          </a:p>
          <a:p>
            <a:pPr algn="ctr"/>
            <a:r>
              <a:rPr lang="de-DE" sz="1200" dirty="0"/>
              <a:t> Längere Zeit unter fünf Grad, sinkt seine Erntemenge</a:t>
            </a:r>
            <a:endParaRPr lang="de-DE" sz="1200" b="1" dirty="0"/>
          </a:p>
        </p:txBody>
      </p:sp>
      <p:sp>
        <p:nvSpPr>
          <p:cNvPr id="16" name="Textfeld 15">
            <a:extLst>
              <a:ext uri="{FF2B5EF4-FFF2-40B4-BE49-F238E27FC236}">
                <a16:creationId xmlns:a16="http://schemas.microsoft.com/office/drawing/2014/main" id="{D5719AC4-EB0D-F54B-B994-6675881BB211}"/>
              </a:ext>
            </a:extLst>
          </p:cNvPr>
          <p:cNvSpPr txBox="1"/>
          <p:nvPr/>
        </p:nvSpPr>
        <p:spPr>
          <a:xfrm>
            <a:off x="6160554" y="3102428"/>
            <a:ext cx="2743088" cy="1477328"/>
          </a:xfrm>
          <a:prstGeom prst="rect">
            <a:avLst/>
          </a:prstGeom>
          <a:solidFill>
            <a:schemeClr val="bg1">
              <a:lumMod val="65000"/>
            </a:schemeClr>
          </a:solidFill>
        </p:spPr>
        <p:txBody>
          <a:bodyPr wrap="square" rtlCol="0">
            <a:spAutoFit/>
          </a:bodyPr>
          <a:lstStyle/>
          <a:p>
            <a:pPr algn="ctr"/>
            <a:r>
              <a:rPr lang="de-DE" u="sng" dirty="0"/>
              <a:t>Bank/Versicherer</a:t>
            </a:r>
          </a:p>
          <a:p>
            <a:pPr algn="ctr"/>
            <a:r>
              <a:rPr lang="de-DE" dirty="0"/>
              <a:t>Übernahme betriebswirtschaftliche Risiko </a:t>
            </a:r>
          </a:p>
          <a:p>
            <a:pPr algn="ctr"/>
            <a:r>
              <a:rPr lang="de-DE" dirty="0"/>
              <a:t>Wetterderivat abschließt</a:t>
            </a:r>
            <a:endParaRPr lang="de-DE" b="1" dirty="0"/>
          </a:p>
        </p:txBody>
      </p:sp>
      <p:sp>
        <p:nvSpPr>
          <p:cNvPr id="17" name="Textfeld 16">
            <a:extLst>
              <a:ext uri="{FF2B5EF4-FFF2-40B4-BE49-F238E27FC236}">
                <a16:creationId xmlns:a16="http://schemas.microsoft.com/office/drawing/2014/main" id="{057BA81D-E66B-2446-8D2C-78F30C78FE12}"/>
              </a:ext>
            </a:extLst>
          </p:cNvPr>
          <p:cNvSpPr txBox="1"/>
          <p:nvPr/>
        </p:nvSpPr>
        <p:spPr>
          <a:xfrm>
            <a:off x="305747" y="3099862"/>
            <a:ext cx="1992468" cy="1200329"/>
          </a:xfrm>
          <a:prstGeom prst="rect">
            <a:avLst/>
          </a:prstGeom>
          <a:solidFill>
            <a:schemeClr val="bg1">
              <a:lumMod val="65000"/>
            </a:schemeClr>
          </a:solidFill>
        </p:spPr>
        <p:txBody>
          <a:bodyPr wrap="square" rtlCol="0">
            <a:spAutoFit/>
          </a:bodyPr>
          <a:lstStyle/>
          <a:p>
            <a:pPr algn="ctr"/>
            <a:r>
              <a:rPr lang="de-DE" u="sng" dirty="0"/>
              <a:t>Landwirt</a:t>
            </a:r>
          </a:p>
          <a:p>
            <a:pPr algn="ctr"/>
            <a:r>
              <a:rPr lang="de-DE" dirty="0"/>
              <a:t>Pfirsichanbau</a:t>
            </a:r>
          </a:p>
          <a:p>
            <a:pPr algn="ctr"/>
            <a:r>
              <a:rPr lang="de-DE" dirty="0"/>
              <a:t>Ziel: Ernte maximieren</a:t>
            </a:r>
          </a:p>
        </p:txBody>
      </p:sp>
      <p:cxnSp>
        <p:nvCxnSpPr>
          <p:cNvPr id="18" name="Gerade Verbindung mit Pfeil 17">
            <a:extLst>
              <a:ext uri="{FF2B5EF4-FFF2-40B4-BE49-F238E27FC236}">
                <a16:creationId xmlns:a16="http://schemas.microsoft.com/office/drawing/2014/main" id="{5CC026CF-ED16-4541-93FC-68D57C90DC57}"/>
              </a:ext>
            </a:extLst>
          </p:cNvPr>
          <p:cNvCxnSpPr>
            <a:cxnSpLocks/>
            <a:stCxn id="2050" idx="3"/>
            <a:endCxn id="2056" idx="1"/>
          </p:cNvCxnSpPr>
          <p:nvPr/>
        </p:nvCxnSpPr>
        <p:spPr>
          <a:xfrm flipV="1">
            <a:off x="1858636" y="2222513"/>
            <a:ext cx="704403" cy="9827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F636D6A1-9F29-A34C-9437-5DD43C976D30}"/>
              </a:ext>
            </a:extLst>
          </p:cNvPr>
          <p:cNvCxnSpPr>
            <a:cxnSpLocks/>
            <a:stCxn id="2052" idx="2"/>
            <a:endCxn id="2056" idx="3"/>
          </p:cNvCxnSpPr>
          <p:nvPr/>
        </p:nvCxnSpPr>
        <p:spPr>
          <a:xfrm flipH="1">
            <a:off x="3903807" y="1971301"/>
            <a:ext cx="622856" cy="25121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1E969789-E1A9-2041-94DD-42D037D3A664}"/>
              </a:ext>
            </a:extLst>
          </p:cNvPr>
          <p:cNvCxnSpPr>
            <a:cxnSpLocks/>
            <a:stCxn id="2052" idx="2"/>
            <a:endCxn id="2058" idx="0"/>
          </p:cNvCxnSpPr>
          <p:nvPr/>
        </p:nvCxnSpPr>
        <p:spPr>
          <a:xfrm>
            <a:off x="4526663" y="1971301"/>
            <a:ext cx="26364" cy="207116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41DB590C-A6EF-5846-A5E7-61E196AA0F00}"/>
              </a:ext>
            </a:extLst>
          </p:cNvPr>
          <p:cNvCxnSpPr>
            <a:cxnSpLocks/>
            <a:stCxn id="2054" idx="1"/>
            <a:endCxn id="2058" idx="3"/>
          </p:cNvCxnSpPr>
          <p:nvPr/>
        </p:nvCxnSpPr>
        <p:spPr>
          <a:xfrm flipH="1">
            <a:off x="5151403" y="2140769"/>
            <a:ext cx="1754486" cy="250007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8820057D-80E5-D346-9AB2-23668CC8F9EF}"/>
              </a:ext>
            </a:extLst>
          </p:cNvPr>
          <p:cNvCxnSpPr>
            <a:cxnSpLocks/>
            <a:stCxn id="2050" idx="3"/>
            <a:endCxn id="2058" idx="1"/>
          </p:cNvCxnSpPr>
          <p:nvPr/>
        </p:nvCxnSpPr>
        <p:spPr>
          <a:xfrm>
            <a:off x="1858636" y="2320788"/>
            <a:ext cx="2096015" cy="232005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056" name="Picture 8" descr="Felder Kostenlose Icons">
            <a:extLst>
              <a:ext uri="{FF2B5EF4-FFF2-40B4-BE49-F238E27FC236}">
                <a16:creationId xmlns:a16="http://schemas.microsoft.com/office/drawing/2014/main" id="{6798D1AA-4DA2-9741-9B13-69DC65ED9E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3039" y="1552129"/>
            <a:ext cx="1340768" cy="1340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019017"/>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9" name="Textfeld 8">
            <a:extLst>
              <a:ext uri="{FF2B5EF4-FFF2-40B4-BE49-F238E27FC236}">
                <a16:creationId xmlns:a16="http://schemas.microsoft.com/office/drawing/2014/main" id="{BC6FD2BE-BE5E-6140-A5ED-5EFA06E29F61}"/>
              </a:ext>
            </a:extLst>
          </p:cNvPr>
          <p:cNvSpPr txBox="1"/>
          <p:nvPr/>
        </p:nvSpPr>
        <p:spPr>
          <a:xfrm>
            <a:off x="0" y="692696"/>
            <a:ext cx="1835696" cy="369332"/>
          </a:xfrm>
          <a:prstGeom prst="rect">
            <a:avLst/>
          </a:prstGeom>
          <a:solidFill>
            <a:schemeClr val="bg1">
              <a:lumMod val="65000"/>
            </a:schemeClr>
          </a:solidFill>
        </p:spPr>
        <p:txBody>
          <a:bodyPr wrap="square" rtlCol="0">
            <a:spAutoFit/>
          </a:bodyPr>
          <a:lstStyle/>
          <a:p>
            <a:r>
              <a:rPr lang="de-DE"/>
              <a:t>Wetterderivate</a:t>
            </a:r>
            <a:endParaRPr lang="de-DE" b="1"/>
          </a:p>
        </p:txBody>
      </p:sp>
      <p:sp>
        <p:nvSpPr>
          <p:cNvPr id="4" name="Textfeld 3">
            <a:extLst>
              <a:ext uri="{FF2B5EF4-FFF2-40B4-BE49-F238E27FC236}">
                <a16:creationId xmlns:a16="http://schemas.microsoft.com/office/drawing/2014/main" id="{9ECB8686-F724-A941-9BB0-037541E173A9}"/>
              </a:ext>
            </a:extLst>
          </p:cNvPr>
          <p:cNvSpPr txBox="1"/>
          <p:nvPr/>
        </p:nvSpPr>
        <p:spPr>
          <a:xfrm>
            <a:off x="395536" y="2274838"/>
            <a:ext cx="8352928" cy="4031873"/>
          </a:xfrm>
          <a:prstGeom prst="rect">
            <a:avLst/>
          </a:prstGeom>
          <a:solidFill>
            <a:schemeClr val="bg1">
              <a:lumMod val="65000"/>
            </a:schemeClr>
          </a:solidFill>
        </p:spPr>
        <p:txBody>
          <a:bodyPr wrap="square" rtlCol="0">
            <a:spAutoFit/>
          </a:bodyPr>
          <a:lstStyle/>
          <a:p>
            <a:r>
              <a:rPr lang="de-DE" sz="1600" b="1" dirty="0"/>
              <a:t>Unterschied Wetterderivaten und andere derivative Geschäften: </a:t>
            </a:r>
          </a:p>
          <a:p>
            <a:pPr marL="285750" indent="-285750">
              <a:buFont typeface="Arial" panose="020B0604020202020204" pitchFamily="34" charset="0"/>
              <a:buChar char="•"/>
            </a:pPr>
            <a:r>
              <a:rPr lang="de-DE" sz="1600" dirty="0"/>
              <a:t>Tagestemperaturen, Niederschlagsmengen oder Schneehöhen im wirtschaftlichen Sinne nicht handelbar </a:t>
            </a:r>
          </a:p>
          <a:p>
            <a:pPr marL="285750" indent="-285750">
              <a:buFont typeface="Arial" panose="020B0604020202020204" pitchFamily="34" charset="0"/>
              <a:buChar char="•"/>
            </a:pPr>
            <a:r>
              <a:rPr lang="de-DE" sz="1600" dirty="0"/>
              <a:t>keine Schwankungen des Marktpreises</a:t>
            </a:r>
          </a:p>
          <a:p>
            <a:pPr marL="285750" indent="-285750">
              <a:buFont typeface="Arial" panose="020B0604020202020204" pitchFamily="34" charset="0"/>
              <a:buChar char="•"/>
            </a:pPr>
            <a:r>
              <a:rPr lang="de-DE" sz="1600" dirty="0"/>
              <a:t>Wertschwankungen ausschließlich aus vergangenheitsbezogenen Wetterdaten</a:t>
            </a:r>
          </a:p>
          <a:p>
            <a:pPr marL="285750" indent="-285750">
              <a:buFont typeface="Arial" panose="020B0604020202020204" pitchFamily="34" charset="0"/>
              <a:buChar char="•"/>
            </a:pPr>
            <a:r>
              <a:rPr lang="de-DE" sz="1600" dirty="0"/>
              <a:t>Marktteilnehmer können den Marktpreis nicht beeinflussen</a:t>
            </a:r>
          </a:p>
          <a:p>
            <a:pPr marL="285750" indent="-285750">
              <a:buFont typeface="Arial" panose="020B0604020202020204" pitchFamily="34" charset="0"/>
              <a:buChar char="•"/>
            </a:pPr>
            <a:r>
              <a:rPr lang="de-DE" sz="1600" dirty="0"/>
              <a:t>keine Lieferung der Ware oder ein Fälligkeitsdatum</a:t>
            </a:r>
          </a:p>
          <a:p>
            <a:pPr marL="285750" indent="-285750">
              <a:buFont typeface="Arial" panose="020B0604020202020204" pitchFamily="34" charset="0"/>
              <a:buChar char="•"/>
            </a:pPr>
            <a:r>
              <a:rPr lang="de-DE" sz="1600" dirty="0"/>
              <a:t>Basiswert hängt ab vom Risiko</a:t>
            </a:r>
          </a:p>
          <a:p>
            <a:pPr marL="285750" indent="-285750">
              <a:buFont typeface="Arial" panose="020B0604020202020204" pitchFamily="34" charset="0"/>
              <a:buChar char="•"/>
            </a:pPr>
            <a:r>
              <a:rPr lang="de-DE" sz="1600" dirty="0"/>
              <a:t>unterschiedliche Basiswerte beziehen:</a:t>
            </a:r>
          </a:p>
          <a:p>
            <a:r>
              <a:rPr lang="de-DE" sz="1600" dirty="0"/>
              <a:t>	Temperatur als Basiswert ist weltweit sehr verbreitet, rund 95 Prozent 	der 	Derivate beziehen sich auf diesen Basiswert </a:t>
            </a:r>
          </a:p>
          <a:p>
            <a:r>
              <a:rPr lang="de-DE" sz="1600" dirty="0"/>
              <a:t>	Windgeschwindigkeit, Regen, Wasserstand, Wolkenbedeckung oder auch 	die Sonnenscheindauer oder die Luftfeuchtigkeit </a:t>
            </a:r>
          </a:p>
          <a:p>
            <a:r>
              <a:rPr lang="de-DE" sz="1600" dirty="0"/>
              <a:t>	Welche Bezugsgröße sinnvoll zu wählen ist, hängt vom abzusichernden Risiko 	und vom jeweiligen Unternehmen ab</a:t>
            </a:r>
          </a:p>
          <a:p>
            <a:pPr marL="742950" lvl="1" indent="-285750">
              <a:buFont typeface="Arial" panose="020B0604020202020204" pitchFamily="34" charset="0"/>
              <a:buChar char="•"/>
            </a:pPr>
            <a:endParaRPr lang="de-DE" sz="1600" dirty="0"/>
          </a:p>
        </p:txBody>
      </p:sp>
    </p:spTree>
    <p:extLst>
      <p:ext uri="{BB962C8B-B14F-4D97-AF65-F5344CB8AC3E}">
        <p14:creationId xmlns:p14="http://schemas.microsoft.com/office/powerpoint/2010/main" val="304321111"/>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9" name="Textfeld 8">
            <a:extLst>
              <a:ext uri="{FF2B5EF4-FFF2-40B4-BE49-F238E27FC236}">
                <a16:creationId xmlns:a16="http://schemas.microsoft.com/office/drawing/2014/main" id="{BC6FD2BE-BE5E-6140-A5ED-5EFA06E29F61}"/>
              </a:ext>
            </a:extLst>
          </p:cNvPr>
          <p:cNvSpPr txBox="1"/>
          <p:nvPr/>
        </p:nvSpPr>
        <p:spPr>
          <a:xfrm>
            <a:off x="0" y="692696"/>
            <a:ext cx="1835696" cy="369332"/>
          </a:xfrm>
          <a:prstGeom prst="rect">
            <a:avLst/>
          </a:prstGeom>
          <a:solidFill>
            <a:schemeClr val="bg1">
              <a:lumMod val="65000"/>
            </a:schemeClr>
          </a:solidFill>
        </p:spPr>
        <p:txBody>
          <a:bodyPr wrap="square" rtlCol="0">
            <a:spAutoFit/>
          </a:bodyPr>
          <a:lstStyle/>
          <a:p>
            <a:r>
              <a:rPr lang="de-DE"/>
              <a:t>Wetterderivate</a:t>
            </a:r>
            <a:endParaRPr lang="de-DE" b="1"/>
          </a:p>
        </p:txBody>
      </p:sp>
      <p:sp>
        <p:nvSpPr>
          <p:cNvPr id="4" name="Textfeld 3">
            <a:extLst>
              <a:ext uri="{FF2B5EF4-FFF2-40B4-BE49-F238E27FC236}">
                <a16:creationId xmlns:a16="http://schemas.microsoft.com/office/drawing/2014/main" id="{9ECB8686-F724-A941-9BB0-037541E173A9}"/>
              </a:ext>
            </a:extLst>
          </p:cNvPr>
          <p:cNvSpPr txBox="1"/>
          <p:nvPr/>
        </p:nvSpPr>
        <p:spPr>
          <a:xfrm>
            <a:off x="395536" y="2582997"/>
            <a:ext cx="8352928" cy="1569660"/>
          </a:xfrm>
          <a:prstGeom prst="rect">
            <a:avLst/>
          </a:prstGeom>
          <a:solidFill>
            <a:schemeClr val="bg1">
              <a:lumMod val="65000"/>
            </a:schemeClr>
          </a:solidFill>
        </p:spPr>
        <p:txBody>
          <a:bodyPr wrap="square" rtlCol="0">
            <a:spAutoFit/>
          </a:bodyPr>
          <a:lstStyle/>
          <a:p>
            <a:r>
              <a:rPr lang="de-DE" sz="1600" u="sng" dirty="0"/>
              <a:t>Beispiele:</a:t>
            </a:r>
          </a:p>
          <a:p>
            <a:r>
              <a:rPr lang="de-DE" sz="1600" dirty="0"/>
              <a:t>	-Unternehmensrisiko eines Bauern hängt von einer durchschnittlichen 	Tagestemperatur ab </a:t>
            </a:r>
          </a:p>
          <a:p>
            <a:r>
              <a:rPr lang="de-DE" sz="1600" dirty="0"/>
              <a:t>	-Kommune will sich gegen sehr hohe Kosten für die Schneeräumung absichern 	so wäre die Schneehöhe oder die Menge des Schneefalls vor Ort der richtige 	Bezugswert</a:t>
            </a:r>
          </a:p>
        </p:txBody>
      </p:sp>
    </p:spTree>
    <p:extLst>
      <p:ext uri="{BB962C8B-B14F-4D97-AF65-F5344CB8AC3E}">
        <p14:creationId xmlns:p14="http://schemas.microsoft.com/office/powerpoint/2010/main" val="1121673679"/>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9" name="Textfeld 8">
            <a:extLst>
              <a:ext uri="{FF2B5EF4-FFF2-40B4-BE49-F238E27FC236}">
                <a16:creationId xmlns:a16="http://schemas.microsoft.com/office/drawing/2014/main" id="{BC6FD2BE-BE5E-6140-A5ED-5EFA06E29F61}"/>
              </a:ext>
            </a:extLst>
          </p:cNvPr>
          <p:cNvSpPr txBox="1"/>
          <p:nvPr/>
        </p:nvSpPr>
        <p:spPr>
          <a:xfrm>
            <a:off x="0" y="692696"/>
            <a:ext cx="1835696" cy="369332"/>
          </a:xfrm>
          <a:prstGeom prst="rect">
            <a:avLst/>
          </a:prstGeom>
          <a:solidFill>
            <a:schemeClr val="bg1">
              <a:lumMod val="65000"/>
            </a:schemeClr>
          </a:solidFill>
        </p:spPr>
        <p:txBody>
          <a:bodyPr wrap="square" rtlCol="0">
            <a:spAutoFit/>
          </a:bodyPr>
          <a:lstStyle/>
          <a:p>
            <a:r>
              <a:rPr lang="de-DE"/>
              <a:t>Wetterderivate</a:t>
            </a:r>
            <a:endParaRPr lang="de-DE" b="1"/>
          </a:p>
        </p:txBody>
      </p:sp>
      <p:sp>
        <p:nvSpPr>
          <p:cNvPr id="4" name="Textfeld 3">
            <a:extLst>
              <a:ext uri="{FF2B5EF4-FFF2-40B4-BE49-F238E27FC236}">
                <a16:creationId xmlns:a16="http://schemas.microsoft.com/office/drawing/2014/main" id="{9ECB8686-F724-A941-9BB0-037541E173A9}"/>
              </a:ext>
            </a:extLst>
          </p:cNvPr>
          <p:cNvSpPr txBox="1"/>
          <p:nvPr/>
        </p:nvSpPr>
        <p:spPr>
          <a:xfrm>
            <a:off x="395536" y="1290533"/>
            <a:ext cx="8352928" cy="5509200"/>
          </a:xfrm>
          <a:prstGeom prst="rect">
            <a:avLst/>
          </a:prstGeom>
          <a:solidFill>
            <a:schemeClr val="bg1">
              <a:lumMod val="65000"/>
            </a:schemeClr>
          </a:solidFill>
        </p:spPr>
        <p:txBody>
          <a:bodyPr wrap="square" rtlCol="0">
            <a:spAutoFit/>
          </a:bodyPr>
          <a:lstStyle/>
          <a:p>
            <a:r>
              <a:rPr lang="de-DE" sz="1600" b="1" dirty="0"/>
              <a:t>7 zentrale Merkmale von Wetterderivaten: </a:t>
            </a:r>
          </a:p>
          <a:p>
            <a:r>
              <a:rPr lang="de-DE" sz="1400" u="sng" dirty="0"/>
              <a:t>Ort</a:t>
            </a:r>
            <a:r>
              <a:rPr lang="de-DE" sz="1400" dirty="0"/>
              <a:t>: In der Regel beziehen sich Wetterderivate auf eine Messstation an einem bestimmten Ort, z. B. den Flughafen Frankfurt.</a:t>
            </a:r>
          </a:p>
          <a:p>
            <a:r>
              <a:rPr lang="de-DE" sz="1400" dirty="0"/>
              <a:t> </a:t>
            </a:r>
          </a:p>
          <a:p>
            <a:r>
              <a:rPr lang="de-DE" sz="1400" u="sng" dirty="0"/>
              <a:t>Zugrundeliegender Index</a:t>
            </a:r>
            <a:r>
              <a:rPr lang="de-DE" sz="1400" dirty="0"/>
              <a:t>: Die gebräuchlichsten Indizes sind HDD und CDD Indizes. Niederschlagsmengen, Windgeschwindigkeiten und andere Wettermerkmale sind aber ebenfalls möglich.</a:t>
            </a:r>
          </a:p>
          <a:p>
            <a:r>
              <a:rPr lang="de-DE" sz="1400" dirty="0"/>
              <a:t> </a:t>
            </a:r>
          </a:p>
          <a:p>
            <a:r>
              <a:rPr lang="de-DE" sz="1400" u="sng" dirty="0"/>
              <a:t>Zeitperiode:</a:t>
            </a:r>
            <a:r>
              <a:rPr lang="de-DE" sz="1400" dirty="0"/>
              <a:t> Wetterderivate beziehen sich in der Regel auf monatliche, z.B. Januar 2001, oder saisonale Perioden, z. B. Heizperiode von Oktober 2000 bis März 2001.</a:t>
            </a:r>
          </a:p>
          <a:p>
            <a:r>
              <a:rPr lang="de-DE" sz="1400" dirty="0"/>
              <a:t> </a:t>
            </a:r>
          </a:p>
          <a:p>
            <a:r>
              <a:rPr lang="de-DE" sz="1400" u="sng" dirty="0"/>
              <a:t>Ausübungspreis</a:t>
            </a:r>
            <a:r>
              <a:rPr lang="de-DE" sz="1400" dirty="0"/>
              <a:t>: In den meisten Fällen wird der Ausübungspreis in HDD oder CDD angegeben. Er kennzeichnet den Wert, ab dem eine Vertragsseite der anderen finanzielle Ausgleichszahlungen leisten muss.</a:t>
            </a:r>
          </a:p>
          <a:p>
            <a:r>
              <a:rPr lang="de-DE" sz="1400" dirty="0"/>
              <a:t>  </a:t>
            </a:r>
          </a:p>
          <a:p>
            <a:r>
              <a:rPr lang="de-DE" sz="1400" u="sng" dirty="0"/>
              <a:t>Nominalbetrag:</a:t>
            </a:r>
            <a:r>
              <a:rPr lang="de-DE" sz="1400" dirty="0"/>
              <a:t> Dies ist der in Euro gemessene Wert, z. B. Euro 10.000 pro gemessenen HDD, den eine Vertragsseite an die andere zahlen muss.</a:t>
            </a:r>
          </a:p>
          <a:p>
            <a:r>
              <a:rPr lang="de-DE" sz="1400" dirty="0"/>
              <a:t> </a:t>
            </a:r>
          </a:p>
          <a:p>
            <a:r>
              <a:rPr lang="de-DE" sz="1400" u="sng" dirty="0"/>
              <a:t>Obergrenze (Cap) bzw. Untergrenze (Floor): </a:t>
            </a:r>
            <a:r>
              <a:rPr lang="de-DE" sz="1400" dirty="0"/>
              <a:t>Caps und Floors begrenzen die maximale Auszahlung, die sich aus einem Wetterderivat ergeben kann. Sie werden in der Regel ebenfalls in HDD oder CDD angegeben.</a:t>
            </a:r>
          </a:p>
          <a:p>
            <a:r>
              <a:rPr lang="de-DE" sz="1400" dirty="0"/>
              <a:t> </a:t>
            </a:r>
          </a:p>
          <a:p>
            <a:r>
              <a:rPr lang="de-DE" sz="1400" u="sng" dirty="0"/>
              <a:t>Prämie</a:t>
            </a:r>
            <a:r>
              <a:rPr lang="de-DE" sz="1400" dirty="0"/>
              <a:t>: Bei Optionskontrakten zahlt der Käufer der Option an den Verkäufer eine individuell vereinbarte Prämie. Swaps kommen aufgrund der symmetrischen Zahlungsstruktur in der Regel ohne Prämienzahlungen aus.</a:t>
            </a:r>
          </a:p>
        </p:txBody>
      </p:sp>
    </p:spTree>
    <p:extLst>
      <p:ext uri="{BB962C8B-B14F-4D97-AF65-F5344CB8AC3E}">
        <p14:creationId xmlns:p14="http://schemas.microsoft.com/office/powerpoint/2010/main" val="1782452703"/>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9" name="Textfeld 8">
            <a:extLst>
              <a:ext uri="{FF2B5EF4-FFF2-40B4-BE49-F238E27FC236}">
                <a16:creationId xmlns:a16="http://schemas.microsoft.com/office/drawing/2014/main" id="{4A40F145-684B-174E-ABA3-88154DD45DC5}"/>
              </a:ext>
            </a:extLst>
          </p:cNvPr>
          <p:cNvSpPr txBox="1"/>
          <p:nvPr/>
        </p:nvSpPr>
        <p:spPr>
          <a:xfrm>
            <a:off x="0" y="692696"/>
            <a:ext cx="1835696" cy="369332"/>
          </a:xfrm>
          <a:prstGeom prst="rect">
            <a:avLst/>
          </a:prstGeom>
          <a:solidFill>
            <a:schemeClr val="bg1">
              <a:lumMod val="65000"/>
            </a:schemeClr>
          </a:solidFill>
        </p:spPr>
        <p:txBody>
          <a:bodyPr wrap="square" rtlCol="0">
            <a:spAutoFit/>
          </a:bodyPr>
          <a:lstStyle/>
          <a:p>
            <a:r>
              <a:rPr lang="de-DE" dirty="0"/>
              <a:t>Wetterderivate</a:t>
            </a:r>
            <a:endParaRPr lang="de-DE" b="1" dirty="0"/>
          </a:p>
        </p:txBody>
      </p:sp>
      <p:sp>
        <p:nvSpPr>
          <p:cNvPr id="12" name="Textfeld 11">
            <a:extLst>
              <a:ext uri="{FF2B5EF4-FFF2-40B4-BE49-F238E27FC236}">
                <a16:creationId xmlns:a16="http://schemas.microsoft.com/office/drawing/2014/main" id="{0DBFE805-1B66-DC43-9EB3-0360E0F301AE}"/>
              </a:ext>
            </a:extLst>
          </p:cNvPr>
          <p:cNvSpPr txBox="1"/>
          <p:nvPr/>
        </p:nvSpPr>
        <p:spPr>
          <a:xfrm>
            <a:off x="0" y="1385391"/>
            <a:ext cx="1548172" cy="369332"/>
          </a:xfrm>
          <a:prstGeom prst="rect">
            <a:avLst/>
          </a:prstGeom>
          <a:solidFill>
            <a:schemeClr val="bg1">
              <a:lumMod val="65000"/>
            </a:schemeClr>
          </a:solidFill>
        </p:spPr>
        <p:txBody>
          <a:bodyPr wrap="square" rtlCol="0">
            <a:spAutoFit/>
          </a:bodyPr>
          <a:lstStyle/>
          <a:p>
            <a:r>
              <a:rPr lang="de-DE" dirty="0" err="1"/>
              <a:t>Bepreisung</a:t>
            </a:r>
            <a:r>
              <a:rPr lang="de-DE" dirty="0"/>
              <a:t>:</a:t>
            </a:r>
          </a:p>
        </p:txBody>
      </p:sp>
      <p:sp>
        <p:nvSpPr>
          <p:cNvPr id="10" name="Textfeld 9">
            <a:extLst>
              <a:ext uri="{FF2B5EF4-FFF2-40B4-BE49-F238E27FC236}">
                <a16:creationId xmlns:a16="http://schemas.microsoft.com/office/drawing/2014/main" id="{D5BD2468-4D2E-9647-AD00-0811FAFD5343}"/>
              </a:ext>
            </a:extLst>
          </p:cNvPr>
          <p:cNvSpPr txBox="1"/>
          <p:nvPr/>
        </p:nvSpPr>
        <p:spPr>
          <a:xfrm>
            <a:off x="755576" y="2222871"/>
            <a:ext cx="2160240" cy="369332"/>
          </a:xfrm>
          <a:prstGeom prst="rect">
            <a:avLst/>
          </a:prstGeom>
          <a:solidFill>
            <a:schemeClr val="bg1">
              <a:lumMod val="65000"/>
            </a:schemeClr>
          </a:solidFill>
        </p:spPr>
        <p:txBody>
          <a:bodyPr wrap="square" rtlCol="0">
            <a:spAutoFit/>
          </a:bodyPr>
          <a:lstStyle/>
          <a:p>
            <a:pPr algn="ctr"/>
            <a:r>
              <a:rPr lang="de-DE" dirty="0"/>
              <a:t>Normale Derivate</a:t>
            </a:r>
            <a:endParaRPr lang="de-DE" b="1" dirty="0"/>
          </a:p>
        </p:txBody>
      </p:sp>
      <p:sp>
        <p:nvSpPr>
          <p:cNvPr id="13" name="Textfeld 12">
            <a:extLst>
              <a:ext uri="{FF2B5EF4-FFF2-40B4-BE49-F238E27FC236}">
                <a16:creationId xmlns:a16="http://schemas.microsoft.com/office/drawing/2014/main" id="{6B1983AA-BB2E-5742-B04D-A6AE602B9B0E}"/>
              </a:ext>
            </a:extLst>
          </p:cNvPr>
          <p:cNvSpPr txBox="1"/>
          <p:nvPr/>
        </p:nvSpPr>
        <p:spPr>
          <a:xfrm>
            <a:off x="3491880" y="2222871"/>
            <a:ext cx="2160240" cy="369332"/>
          </a:xfrm>
          <a:prstGeom prst="rect">
            <a:avLst/>
          </a:prstGeom>
          <a:solidFill>
            <a:schemeClr val="bg1">
              <a:lumMod val="65000"/>
            </a:schemeClr>
          </a:solidFill>
        </p:spPr>
        <p:txBody>
          <a:bodyPr wrap="square" rtlCol="0">
            <a:spAutoFit/>
          </a:bodyPr>
          <a:lstStyle/>
          <a:p>
            <a:pPr algn="ctr"/>
            <a:r>
              <a:rPr lang="de-DE" dirty="0"/>
              <a:t>Wetterderivate</a:t>
            </a:r>
            <a:endParaRPr lang="de-DE" b="1" dirty="0"/>
          </a:p>
        </p:txBody>
      </p:sp>
      <p:sp>
        <p:nvSpPr>
          <p:cNvPr id="14" name="Textfeld 13">
            <a:extLst>
              <a:ext uri="{FF2B5EF4-FFF2-40B4-BE49-F238E27FC236}">
                <a16:creationId xmlns:a16="http://schemas.microsoft.com/office/drawing/2014/main" id="{B5FF8077-C77E-B040-BBDA-691261263373}"/>
              </a:ext>
            </a:extLst>
          </p:cNvPr>
          <p:cNvSpPr txBox="1"/>
          <p:nvPr/>
        </p:nvSpPr>
        <p:spPr>
          <a:xfrm>
            <a:off x="750313" y="2791825"/>
            <a:ext cx="2160240" cy="1015663"/>
          </a:xfrm>
          <a:prstGeom prst="rect">
            <a:avLst/>
          </a:prstGeom>
          <a:solidFill>
            <a:schemeClr val="bg1">
              <a:lumMod val="65000"/>
            </a:schemeClr>
          </a:solidFill>
        </p:spPr>
        <p:txBody>
          <a:bodyPr wrap="square" rtlCol="0">
            <a:spAutoFit/>
          </a:bodyPr>
          <a:lstStyle/>
          <a:p>
            <a:pPr algn="ctr"/>
            <a:r>
              <a:rPr lang="de-DE" sz="1200" dirty="0"/>
              <a:t>Seit den 70er Jahren: Black-Scholes-Optionspreismodell als Standard zur Bestimmung eines fairen Optionspreises bis heute </a:t>
            </a:r>
          </a:p>
        </p:txBody>
      </p:sp>
      <p:sp>
        <p:nvSpPr>
          <p:cNvPr id="15" name="Textfeld 14">
            <a:extLst>
              <a:ext uri="{FF2B5EF4-FFF2-40B4-BE49-F238E27FC236}">
                <a16:creationId xmlns:a16="http://schemas.microsoft.com/office/drawing/2014/main" id="{675A15FF-CD45-F644-AFC6-C0AC08D5B411}"/>
              </a:ext>
            </a:extLst>
          </p:cNvPr>
          <p:cNvSpPr txBox="1"/>
          <p:nvPr/>
        </p:nvSpPr>
        <p:spPr>
          <a:xfrm>
            <a:off x="3491880" y="2791825"/>
            <a:ext cx="2160240" cy="2123658"/>
          </a:xfrm>
          <a:prstGeom prst="rect">
            <a:avLst/>
          </a:prstGeom>
          <a:solidFill>
            <a:schemeClr val="bg1">
              <a:lumMod val="65000"/>
            </a:schemeClr>
          </a:solidFill>
        </p:spPr>
        <p:txBody>
          <a:bodyPr wrap="square" rtlCol="0">
            <a:spAutoFit/>
          </a:bodyPr>
          <a:lstStyle/>
          <a:p>
            <a:r>
              <a:rPr lang="de-DE" sz="1200" dirty="0"/>
              <a:t>-Kein allgemein akzeptierten Standard </a:t>
            </a:r>
          </a:p>
          <a:p>
            <a:r>
              <a:rPr lang="de-DE" sz="1200" dirty="0"/>
              <a:t>-Market </a:t>
            </a:r>
            <a:r>
              <a:rPr lang="de-DE" sz="1200" dirty="0" err="1"/>
              <a:t>Maker</a:t>
            </a:r>
            <a:r>
              <a:rPr lang="de-DE" sz="1200" dirty="0"/>
              <a:t>, Banken und Versicherungen verwenden meist individuelle Preismodelle, die sie verständlicherweise nicht veröffentlichen, da ihnen dann Vorteile bei Geschäftsabschlüssen verloren gehen könnten</a:t>
            </a:r>
          </a:p>
        </p:txBody>
      </p:sp>
      <p:sp>
        <p:nvSpPr>
          <p:cNvPr id="16" name="Textfeld 15">
            <a:extLst>
              <a:ext uri="{FF2B5EF4-FFF2-40B4-BE49-F238E27FC236}">
                <a16:creationId xmlns:a16="http://schemas.microsoft.com/office/drawing/2014/main" id="{BDAFCBB6-080F-8044-B7E5-9FA7FA350955}"/>
              </a:ext>
            </a:extLst>
          </p:cNvPr>
          <p:cNvSpPr txBox="1"/>
          <p:nvPr/>
        </p:nvSpPr>
        <p:spPr>
          <a:xfrm>
            <a:off x="6264188" y="2227317"/>
            <a:ext cx="2484276" cy="369332"/>
          </a:xfrm>
          <a:prstGeom prst="rect">
            <a:avLst/>
          </a:prstGeom>
          <a:solidFill>
            <a:schemeClr val="bg1">
              <a:lumMod val="65000"/>
            </a:schemeClr>
          </a:solidFill>
        </p:spPr>
        <p:txBody>
          <a:bodyPr wrap="square" rtlCol="0">
            <a:spAutoFit/>
          </a:bodyPr>
          <a:lstStyle/>
          <a:p>
            <a:pPr algn="ctr"/>
            <a:r>
              <a:rPr lang="de-DE" dirty="0"/>
              <a:t>Beispiele Preismodelle</a:t>
            </a:r>
            <a:endParaRPr lang="de-DE" b="1" dirty="0"/>
          </a:p>
        </p:txBody>
      </p:sp>
      <p:sp>
        <p:nvSpPr>
          <p:cNvPr id="17" name="Textfeld 16">
            <a:extLst>
              <a:ext uri="{FF2B5EF4-FFF2-40B4-BE49-F238E27FC236}">
                <a16:creationId xmlns:a16="http://schemas.microsoft.com/office/drawing/2014/main" id="{4F3E49C3-F501-9D49-A83D-64EDBDE4F2CB}"/>
              </a:ext>
            </a:extLst>
          </p:cNvPr>
          <p:cNvSpPr txBox="1"/>
          <p:nvPr/>
        </p:nvSpPr>
        <p:spPr>
          <a:xfrm>
            <a:off x="6264188" y="2791825"/>
            <a:ext cx="2484276" cy="2862322"/>
          </a:xfrm>
          <a:prstGeom prst="rect">
            <a:avLst/>
          </a:prstGeom>
          <a:solidFill>
            <a:schemeClr val="bg1">
              <a:lumMod val="65000"/>
            </a:schemeClr>
          </a:solidFill>
        </p:spPr>
        <p:txBody>
          <a:bodyPr wrap="square" rtlCol="0">
            <a:spAutoFit/>
          </a:bodyPr>
          <a:lstStyle/>
          <a:p>
            <a:r>
              <a:rPr lang="de-DE" sz="1200" dirty="0"/>
              <a:t>-vergangenheitsorientierte </a:t>
            </a:r>
            <a:r>
              <a:rPr lang="de-DE" sz="1200" dirty="0" err="1"/>
              <a:t>Szenarioanalysen</a:t>
            </a:r>
            <a:r>
              <a:rPr lang="de-DE" sz="1200" dirty="0"/>
              <a:t>:</a:t>
            </a:r>
          </a:p>
          <a:p>
            <a:r>
              <a:rPr lang="de-DE" sz="1200" dirty="0"/>
              <a:t>-welche Zahlungsverpflichtungen sich beispielsweise in jedem der letzten dreißig Jahre ergeben hätten, wenn das zu analysierende Wetterderivat in diesen </a:t>
            </a:r>
            <a:r>
              <a:rPr lang="de-DE" sz="1200" dirty="0" err="1"/>
              <a:t>ge</a:t>
            </a:r>
            <a:r>
              <a:rPr lang="de-DE" sz="1200" dirty="0"/>
              <a:t>- oder verkauft worden wäre. Daraus lässt sich ein Erwartungswert für den Zahlungsstrom dieses einen Wetterderivates bestimmen, der als Grundlage für die Preisverhandlungen bei </a:t>
            </a:r>
            <a:r>
              <a:rPr lang="de-DE" sz="1200" dirty="0" err="1"/>
              <a:t>Vertragsabschluß</a:t>
            </a:r>
            <a:r>
              <a:rPr lang="de-DE" sz="1200" dirty="0"/>
              <a:t> verwendet werden kann.</a:t>
            </a:r>
          </a:p>
        </p:txBody>
      </p:sp>
    </p:spTree>
    <p:extLst>
      <p:ext uri="{BB962C8B-B14F-4D97-AF65-F5344CB8AC3E}">
        <p14:creationId xmlns:p14="http://schemas.microsoft.com/office/powerpoint/2010/main" val="1382556858"/>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4" name="Textfeld 3">
            <a:extLst>
              <a:ext uri="{FF2B5EF4-FFF2-40B4-BE49-F238E27FC236}">
                <a16:creationId xmlns:a16="http://schemas.microsoft.com/office/drawing/2014/main" id="{7D947B43-C734-4E47-9718-5E2F68C593C9}"/>
              </a:ext>
            </a:extLst>
          </p:cNvPr>
          <p:cNvSpPr txBox="1"/>
          <p:nvPr/>
        </p:nvSpPr>
        <p:spPr>
          <a:xfrm>
            <a:off x="827584" y="3183359"/>
            <a:ext cx="6768752" cy="369332"/>
          </a:xfrm>
          <a:prstGeom prst="rect">
            <a:avLst/>
          </a:prstGeom>
          <a:solidFill>
            <a:schemeClr val="bg1">
              <a:lumMod val="65000"/>
            </a:schemeClr>
          </a:solidFill>
        </p:spPr>
        <p:txBody>
          <a:bodyPr wrap="square" rtlCol="0">
            <a:spAutoFit/>
          </a:bodyPr>
          <a:lstStyle/>
          <a:p>
            <a:pPr algn="ctr"/>
            <a:r>
              <a:rPr lang="de-DE" dirty="0"/>
              <a:t>Vorhersage numerischer Werte (stetig)</a:t>
            </a:r>
          </a:p>
        </p:txBody>
      </p:sp>
      <p:sp>
        <p:nvSpPr>
          <p:cNvPr id="9" name="Textfeld 8">
            <a:extLst>
              <a:ext uri="{FF2B5EF4-FFF2-40B4-BE49-F238E27FC236}">
                <a16:creationId xmlns:a16="http://schemas.microsoft.com/office/drawing/2014/main" id="{4A40F145-684B-174E-ABA3-88154DD45DC5}"/>
              </a:ext>
            </a:extLst>
          </p:cNvPr>
          <p:cNvSpPr txBox="1"/>
          <p:nvPr/>
        </p:nvSpPr>
        <p:spPr>
          <a:xfrm>
            <a:off x="0" y="692696"/>
            <a:ext cx="3059832" cy="369332"/>
          </a:xfrm>
          <a:prstGeom prst="rect">
            <a:avLst/>
          </a:prstGeom>
          <a:solidFill>
            <a:schemeClr val="bg1">
              <a:lumMod val="65000"/>
            </a:schemeClr>
          </a:solidFill>
        </p:spPr>
        <p:txBody>
          <a:bodyPr wrap="square" rtlCol="0">
            <a:spAutoFit/>
          </a:bodyPr>
          <a:lstStyle/>
          <a:p>
            <a:r>
              <a:rPr lang="de-DE"/>
              <a:t>Implementierung in Python</a:t>
            </a:r>
            <a:endParaRPr lang="de-DE" b="1"/>
          </a:p>
        </p:txBody>
      </p:sp>
      <p:sp>
        <p:nvSpPr>
          <p:cNvPr id="10" name="Textfeld 9">
            <a:extLst>
              <a:ext uri="{FF2B5EF4-FFF2-40B4-BE49-F238E27FC236}">
                <a16:creationId xmlns:a16="http://schemas.microsoft.com/office/drawing/2014/main" id="{C84F3782-5E05-0643-A9E0-B8EF2E19ABAD}"/>
              </a:ext>
            </a:extLst>
          </p:cNvPr>
          <p:cNvSpPr txBox="1"/>
          <p:nvPr/>
        </p:nvSpPr>
        <p:spPr>
          <a:xfrm>
            <a:off x="3563888" y="1268514"/>
            <a:ext cx="1296144" cy="369332"/>
          </a:xfrm>
          <a:prstGeom prst="rect">
            <a:avLst/>
          </a:prstGeom>
          <a:solidFill>
            <a:schemeClr val="bg1">
              <a:lumMod val="65000"/>
            </a:schemeClr>
          </a:solidFill>
        </p:spPr>
        <p:txBody>
          <a:bodyPr wrap="square" rtlCol="0">
            <a:spAutoFit/>
          </a:bodyPr>
          <a:lstStyle/>
          <a:p>
            <a:pPr algn="ctr"/>
            <a:r>
              <a:rPr lang="de-DE" dirty="0"/>
              <a:t>Vergleich</a:t>
            </a:r>
          </a:p>
        </p:txBody>
      </p:sp>
      <p:sp>
        <p:nvSpPr>
          <p:cNvPr id="12" name="Textfeld 11">
            <a:extLst>
              <a:ext uri="{FF2B5EF4-FFF2-40B4-BE49-F238E27FC236}">
                <a16:creationId xmlns:a16="http://schemas.microsoft.com/office/drawing/2014/main" id="{E28D3F9A-A639-D747-A514-9C36C7444D97}"/>
              </a:ext>
            </a:extLst>
          </p:cNvPr>
          <p:cNvSpPr txBox="1"/>
          <p:nvPr/>
        </p:nvSpPr>
        <p:spPr>
          <a:xfrm>
            <a:off x="827584" y="1987725"/>
            <a:ext cx="2592288" cy="923330"/>
          </a:xfrm>
          <a:prstGeom prst="rect">
            <a:avLst/>
          </a:prstGeom>
          <a:solidFill>
            <a:schemeClr val="bg1">
              <a:lumMod val="65000"/>
            </a:schemeClr>
          </a:solidFill>
        </p:spPr>
        <p:txBody>
          <a:bodyPr wrap="square" rtlCol="0">
            <a:spAutoFit/>
          </a:bodyPr>
          <a:lstStyle/>
          <a:p>
            <a:pPr algn="ctr"/>
            <a:r>
              <a:rPr lang="de-DE" dirty="0"/>
              <a:t>Mathematische Formel für Küsteningenieurswesen</a:t>
            </a:r>
          </a:p>
        </p:txBody>
      </p:sp>
      <p:sp>
        <p:nvSpPr>
          <p:cNvPr id="13" name="Textfeld 12">
            <a:extLst>
              <a:ext uri="{FF2B5EF4-FFF2-40B4-BE49-F238E27FC236}">
                <a16:creationId xmlns:a16="http://schemas.microsoft.com/office/drawing/2014/main" id="{7EA4AA4A-C164-E246-A16E-0D7068E15482}"/>
              </a:ext>
            </a:extLst>
          </p:cNvPr>
          <p:cNvSpPr txBox="1"/>
          <p:nvPr/>
        </p:nvSpPr>
        <p:spPr>
          <a:xfrm>
            <a:off x="5004048" y="1987725"/>
            <a:ext cx="2592288" cy="646331"/>
          </a:xfrm>
          <a:prstGeom prst="rect">
            <a:avLst/>
          </a:prstGeom>
          <a:solidFill>
            <a:schemeClr val="bg1">
              <a:lumMod val="65000"/>
            </a:schemeClr>
          </a:solidFill>
        </p:spPr>
        <p:txBody>
          <a:bodyPr wrap="square" rtlCol="0">
            <a:spAutoFit/>
          </a:bodyPr>
          <a:lstStyle/>
          <a:p>
            <a:pPr algn="ctr"/>
            <a:r>
              <a:rPr lang="de-DE" dirty="0"/>
              <a:t>Support </a:t>
            </a:r>
            <a:r>
              <a:rPr lang="de-DE" dirty="0" err="1"/>
              <a:t>Vector</a:t>
            </a:r>
            <a:r>
              <a:rPr lang="de-DE" dirty="0"/>
              <a:t> Regression</a:t>
            </a:r>
          </a:p>
        </p:txBody>
      </p:sp>
      <p:cxnSp>
        <p:nvCxnSpPr>
          <p:cNvPr id="14" name="Gerade Verbindung mit Pfeil 13">
            <a:extLst>
              <a:ext uri="{FF2B5EF4-FFF2-40B4-BE49-F238E27FC236}">
                <a16:creationId xmlns:a16="http://schemas.microsoft.com/office/drawing/2014/main" id="{08656CE1-1F22-F54A-A9BD-AF70C26BC38B}"/>
              </a:ext>
            </a:extLst>
          </p:cNvPr>
          <p:cNvCxnSpPr>
            <a:cxnSpLocks/>
            <a:stCxn id="10" idx="2"/>
            <a:endCxn id="12" idx="0"/>
          </p:cNvCxnSpPr>
          <p:nvPr/>
        </p:nvCxnSpPr>
        <p:spPr>
          <a:xfrm flipH="1">
            <a:off x="2123728" y="1637846"/>
            <a:ext cx="2088232" cy="34987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59DA58A9-5590-1349-9C0E-68E349454971}"/>
              </a:ext>
            </a:extLst>
          </p:cNvPr>
          <p:cNvCxnSpPr>
            <a:cxnSpLocks/>
            <a:stCxn id="10" idx="2"/>
            <a:endCxn id="13" idx="0"/>
          </p:cNvCxnSpPr>
          <p:nvPr/>
        </p:nvCxnSpPr>
        <p:spPr>
          <a:xfrm>
            <a:off x="4211960" y="1637846"/>
            <a:ext cx="2088232" cy="34987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82816750-EA70-994D-820D-82F74CF64025}"/>
              </a:ext>
            </a:extLst>
          </p:cNvPr>
          <p:cNvSpPr txBox="1"/>
          <p:nvPr/>
        </p:nvSpPr>
        <p:spPr>
          <a:xfrm>
            <a:off x="827584" y="3759178"/>
            <a:ext cx="6768752" cy="369332"/>
          </a:xfrm>
          <a:prstGeom prst="rect">
            <a:avLst/>
          </a:prstGeom>
          <a:solidFill>
            <a:schemeClr val="bg1">
              <a:lumMod val="65000"/>
            </a:schemeClr>
          </a:solidFill>
        </p:spPr>
        <p:txBody>
          <a:bodyPr wrap="square" rtlCol="0">
            <a:spAutoFit/>
          </a:bodyPr>
          <a:lstStyle/>
          <a:p>
            <a:pPr algn="ctr"/>
            <a:r>
              <a:rPr lang="de-DE" dirty="0"/>
              <a:t>Datenbasis: historische Wetterdaten</a:t>
            </a:r>
          </a:p>
        </p:txBody>
      </p:sp>
    </p:spTree>
    <p:extLst>
      <p:ext uri="{BB962C8B-B14F-4D97-AF65-F5344CB8AC3E}">
        <p14:creationId xmlns:p14="http://schemas.microsoft.com/office/powerpoint/2010/main" val="2487454386"/>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9" name="Textfeld 8">
            <a:extLst>
              <a:ext uri="{FF2B5EF4-FFF2-40B4-BE49-F238E27FC236}">
                <a16:creationId xmlns:a16="http://schemas.microsoft.com/office/drawing/2014/main" id="{4A40F145-684B-174E-ABA3-88154DD45DC5}"/>
              </a:ext>
            </a:extLst>
          </p:cNvPr>
          <p:cNvSpPr txBox="1"/>
          <p:nvPr/>
        </p:nvSpPr>
        <p:spPr>
          <a:xfrm>
            <a:off x="0" y="692696"/>
            <a:ext cx="3059832" cy="369332"/>
          </a:xfrm>
          <a:prstGeom prst="rect">
            <a:avLst/>
          </a:prstGeom>
          <a:solidFill>
            <a:schemeClr val="bg1">
              <a:lumMod val="65000"/>
            </a:schemeClr>
          </a:solidFill>
        </p:spPr>
        <p:txBody>
          <a:bodyPr wrap="square" rtlCol="0">
            <a:spAutoFit/>
          </a:bodyPr>
          <a:lstStyle/>
          <a:p>
            <a:r>
              <a:rPr lang="de-DE"/>
              <a:t>Implementierung in Python</a:t>
            </a:r>
            <a:endParaRPr lang="de-DE" b="1"/>
          </a:p>
        </p:txBody>
      </p:sp>
      <p:sp>
        <p:nvSpPr>
          <p:cNvPr id="10" name="Textfeld 9">
            <a:extLst>
              <a:ext uri="{FF2B5EF4-FFF2-40B4-BE49-F238E27FC236}">
                <a16:creationId xmlns:a16="http://schemas.microsoft.com/office/drawing/2014/main" id="{C84F3782-5E05-0643-A9E0-B8EF2E19ABAD}"/>
              </a:ext>
            </a:extLst>
          </p:cNvPr>
          <p:cNvSpPr txBox="1"/>
          <p:nvPr/>
        </p:nvSpPr>
        <p:spPr>
          <a:xfrm>
            <a:off x="0" y="1334332"/>
            <a:ext cx="2339752" cy="369332"/>
          </a:xfrm>
          <a:prstGeom prst="rect">
            <a:avLst/>
          </a:prstGeom>
          <a:solidFill>
            <a:schemeClr val="bg1">
              <a:lumMod val="65000"/>
            </a:schemeClr>
          </a:solidFill>
        </p:spPr>
        <p:txBody>
          <a:bodyPr wrap="square" rtlCol="0">
            <a:spAutoFit/>
          </a:bodyPr>
          <a:lstStyle/>
          <a:p>
            <a:r>
              <a:rPr lang="de-DE" dirty="0"/>
              <a:t>Schwächen in Modell</a:t>
            </a:r>
          </a:p>
        </p:txBody>
      </p:sp>
      <p:sp>
        <p:nvSpPr>
          <p:cNvPr id="12" name="Textfeld 11">
            <a:extLst>
              <a:ext uri="{FF2B5EF4-FFF2-40B4-BE49-F238E27FC236}">
                <a16:creationId xmlns:a16="http://schemas.microsoft.com/office/drawing/2014/main" id="{E28D3F9A-A639-D747-A514-9C36C7444D97}"/>
              </a:ext>
            </a:extLst>
          </p:cNvPr>
          <p:cNvSpPr txBox="1"/>
          <p:nvPr/>
        </p:nvSpPr>
        <p:spPr>
          <a:xfrm>
            <a:off x="575556" y="1772816"/>
            <a:ext cx="7560840" cy="1477328"/>
          </a:xfrm>
          <a:prstGeom prst="rect">
            <a:avLst/>
          </a:prstGeom>
          <a:solidFill>
            <a:schemeClr val="bg1">
              <a:lumMod val="65000"/>
            </a:schemeClr>
          </a:solidFill>
        </p:spPr>
        <p:txBody>
          <a:bodyPr wrap="square" rtlCol="0">
            <a:spAutoFit/>
          </a:bodyPr>
          <a:lstStyle/>
          <a:p>
            <a:pPr marL="285750" indent="-285750">
              <a:buFont typeface="Arial" panose="020B0604020202020204" pitchFamily="34" charset="0"/>
              <a:buChar char="•"/>
            </a:pPr>
            <a:r>
              <a:rPr lang="de-DE" dirty="0"/>
              <a:t>Keine genaue Datenlage für die Wassertemperatur</a:t>
            </a:r>
          </a:p>
          <a:p>
            <a:pPr marL="285750" indent="-285750">
              <a:buFont typeface="Arial" panose="020B0604020202020204" pitchFamily="34" charset="0"/>
              <a:buChar char="•"/>
            </a:pPr>
            <a:r>
              <a:rPr lang="de-DE" dirty="0"/>
              <a:t>Musste über Monatsdurchschnitt konstant gestellt werden:</a:t>
            </a:r>
          </a:p>
          <a:p>
            <a:pPr marL="285750" indent="-28575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r>
              <a:rPr lang="de-DE" dirty="0"/>
              <a:t>Umrechnung der Windgeschwindigkeit über Wasser</a:t>
            </a:r>
          </a:p>
        </p:txBody>
      </p:sp>
      <p:sp>
        <p:nvSpPr>
          <p:cNvPr id="3" name="Textfeld 2">
            <a:extLst>
              <a:ext uri="{FF2B5EF4-FFF2-40B4-BE49-F238E27FC236}">
                <a16:creationId xmlns:a16="http://schemas.microsoft.com/office/drawing/2014/main" id="{83210F22-5102-F643-9044-5EAEEE0680DE}"/>
              </a:ext>
            </a:extLst>
          </p:cNvPr>
          <p:cNvSpPr txBox="1"/>
          <p:nvPr/>
        </p:nvSpPr>
        <p:spPr>
          <a:xfrm>
            <a:off x="2339752" y="2414452"/>
            <a:ext cx="3240360" cy="369332"/>
          </a:xfrm>
          <a:prstGeom prst="rect">
            <a:avLst/>
          </a:prstGeom>
          <a:noFill/>
        </p:spPr>
        <p:txBody>
          <a:bodyPr wrap="square" rtlCol="0">
            <a:spAutoFit/>
          </a:bodyPr>
          <a:lstStyle/>
          <a:p>
            <a:r>
              <a:rPr lang="de-DE" dirty="0"/>
              <a:t>[3,2,3,6,11,15,18,18,16,13,9,6]</a:t>
            </a:r>
          </a:p>
        </p:txBody>
      </p:sp>
      <p:pic>
        <p:nvPicPr>
          <p:cNvPr id="4" name="Grafik 3">
            <a:extLst>
              <a:ext uri="{FF2B5EF4-FFF2-40B4-BE49-F238E27FC236}">
                <a16:creationId xmlns:a16="http://schemas.microsoft.com/office/drawing/2014/main" id="{05B2DCF6-ADA3-2243-B6FC-2FF9090661EA}"/>
              </a:ext>
            </a:extLst>
          </p:cNvPr>
          <p:cNvPicPr>
            <a:picLocks noChangeAspect="1"/>
          </p:cNvPicPr>
          <p:nvPr/>
        </p:nvPicPr>
        <p:blipFill>
          <a:blip r:embed="rId3"/>
          <a:stretch>
            <a:fillRect/>
          </a:stretch>
        </p:blipFill>
        <p:spPr>
          <a:xfrm>
            <a:off x="2411760" y="3356992"/>
            <a:ext cx="3699546" cy="3430800"/>
          </a:xfrm>
          <a:prstGeom prst="rect">
            <a:avLst/>
          </a:prstGeom>
        </p:spPr>
      </p:pic>
    </p:spTree>
    <p:extLst>
      <p:ext uri="{BB962C8B-B14F-4D97-AF65-F5344CB8AC3E}">
        <p14:creationId xmlns:p14="http://schemas.microsoft.com/office/powerpoint/2010/main" val="3659720407"/>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9" name="Textfeld 8">
            <a:extLst>
              <a:ext uri="{FF2B5EF4-FFF2-40B4-BE49-F238E27FC236}">
                <a16:creationId xmlns:a16="http://schemas.microsoft.com/office/drawing/2014/main" id="{4A40F145-684B-174E-ABA3-88154DD45DC5}"/>
              </a:ext>
            </a:extLst>
          </p:cNvPr>
          <p:cNvSpPr txBox="1"/>
          <p:nvPr/>
        </p:nvSpPr>
        <p:spPr>
          <a:xfrm>
            <a:off x="0" y="692696"/>
            <a:ext cx="3059832" cy="369332"/>
          </a:xfrm>
          <a:prstGeom prst="rect">
            <a:avLst/>
          </a:prstGeom>
          <a:solidFill>
            <a:schemeClr val="bg1">
              <a:lumMod val="65000"/>
            </a:schemeClr>
          </a:solidFill>
        </p:spPr>
        <p:txBody>
          <a:bodyPr wrap="square" rtlCol="0">
            <a:spAutoFit/>
          </a:bodyPr>
          <a:lstStyle/>
          <a:p>
            <a:r>
              <a:rPr lang="de-DE"/>
              <a:t>Implementierung in Python</a:t>
            </a:r>
            <a:endParaRPr lang="de-DE" b="1"/>
          </a:p>
        </p:txBody>
      </p:sp>
      <p:sp>
        <p:nvSpPr>
          <p:cNvPr id="10" name="Textfeld 9">
            <a:extLst>
              <a:ext uri="{FF2B5EF4-FFF2-40B4-BE49-F238E27FC236}">
                <a16:creationId xmlns:a16="http://schemas.microsoft.com/office/drawing/2014/main" id="{C84F3782-5E05-0643-A9E0-B8EF2E19ABAD}"/>
              </a:ext>
            </a:extLst>
          </p:cNvPr>
          <p:cNvSpPr txBox="1"/>
          <p:nvPr/>
        </p:nvSpPr>
        <p:spPr>
          <a:xfrm>
            <a:off x="0" y="1334332"/>
            <a:ext cx="1763688" cy="369332"/>
          </a:xfrm>
          <a:prstGeom prst="rect">
            <a:avLst/>
          </a:prstGeom>
          <a:solidFill>
            <a:schemeClr val="bg1">
              <a:lumMod val="65000"/>
            </a:schemeClr>
          </a:solidFill>
        </p:spPr>
        <p:txBody>
          <a:bodyPr wrap="square" rtlCol="0">
            <a:spAutoFit/>
          </a:bodyPr>
          <a:lstStyle/>
          <a:p>
            <a:r>
              <a:rPr lang="de-DE" dirty="0"/>
              <a:t>Der Datensatz</a:t>
            </a:r>
          </a:p>
        </p:txBody>
      </p:sp>
      <p:pic>
        <p:nvPicPr>
          <p:cNvPr id="6" name="Grafik 5">
            <a:extLst>
              <a:ext uri="{FF2B5EF4-FFF2-40B4-BE49-F238E27FC236}">
                <a16:creationId xmlns:a16="http://schemas.microsoft.com/office/drawing/2014/main" id="{A9C18BBA-6989-E649-9438-CA5868F043BD}"/>
              </a:ext>
            </a:extLst>
          </p:cNvPr>
          <p:cNvPicPr>
            <a:picLocks noChangeAspect="1"/>
          </p:cNvPicPr>
          <p:nvPr/>
        </p:nvPicPr>
        <p:blipFill>
          <a:blip r:embed="rId3"/>
          <a:stretch>
            <a:fillRect/>
          </a:stretch>
        </p:blipFill>
        <p:spPr>
          <a:xfrm>
            <a:off x="1783650" y="3054412"/>
            <a:ext cx="6057900" cy="2197100"/>
          </a:xfrm>
          <a:prstGeom prst="rect">
            <a:avLst/>
          </a:prstGeom>
        </p:spPr>
      </p:pic>
    </p:spTree>
    <p:extLst>
      <p:ext uri="{BB962C8B-B14F-4D97-AF65-F5344CB8AC3E}">
        <p14:creationId xmlns:p14="http://schemas.microsoft.com/office/powerpoint/2010/main" val="1709130485"/>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9" name="Textfeld 8">
            <a:extLst>
              <a:ext uri="{FF2B5EF4-FFF2-40B4-BE49-F238E27FC236}">
                <a16:creationId xmlns:a16="http://schemas.microsoft.com/office/drawing/2014/main" id="{4A40F145-684B-174E-ABA3-88154DD45DC5}"/>
              </a:ext>
            </a:extLst>
          </p:cNvPr>
          <p:cNvSpPr txBox="1"/>
          <p:nvPr/>
        </p:nvSpPr>
        <p:spPr>
          <a:xfrm>
            <a:off x="0" y="692696"/>
            <a:ext cx="3059832" cy="369332"/>
          </a:xfrm>
          <a:prstGeom prst="rect">
            <a:avLst/>
          </a:prstGeom>
          <a:solidFill>
            <a:schemeClr val="bg1">
              <a:lumMod val="65000"/>
            </a:schemeClr>
          </a:solidFill>
        </p:spPr>
        <p:txBody>
          <a:bodyPr wrap="square" rtlCol="0">
            <a:spAutoFit/>
          </a:bodyPr>
          <a:lstStyle/>
          <a:p>
            <a:r>
              <a:rPr lang="de-DE"/>
              <a:t>Implementierung in Python</a:t>
            </a:r>
            <a:endParaRPr lang="de-DE" b="1"/>
          </a:p>
        </p:txBody>
      </p:sp>
      <p:sp>
        <p:nvSpPr>
          <p:cNvPr id="10" name="Textfeld 9">
            <a:extLst>
              <a:ext uri="{FF2B5EF4-FFF2-40B4-BE49-F238E27FC236}">
                <a16:creationId xmlns:a16="http://schemas.microsoft.com/office/drawing/2014/main" id="{C84F3782-5E05-0643-A9E0-B8EF2E19ABAD}"/>
              </a:ext>
            </a:extLst>
          </p:cNvPr>
          <p:cNvSpPr txBox="1"/>
          <p:nvPr/>
        </p:nvSpPr>
        <p:spPr>
          <a:xfrm>
            <a:off x="0" y="1334332"/>
            <a:ext cx="1763688" cy="369332"/>
          </a:xfrm>
          <a:prstGeom prst="rect">
            <a:avLst/>
          </a:prstGeom>
          <a:solidFill>
            <a:schemeClr val="bg1">
              <a:lumMod val="65000"/>
            </a:schemeClr>
          </a:solidFill>
        </p:spPr>
        <p:txBody>
          <a:bodyPr wrap="square" rtlCol="0">
            <a:spAutoFit/>
          </a:bodyPr>
          <a:lstStyle/>
          <a:p>
            <a:r>
              <a:rPr lang="de-DE" dirty="0"/>
              <a:t>Der Datensatz</a:t>
            </a:r>
          </a:p>
        </p:txBody>
      </p:sp>
      <p:pic>
        <p:nvPicPr>
          <p:cNvPr id="3" name="Grafik 2">
            <a:extLst>
              <a:ext uri="{FF2B5EF4-FFF2-40B4-BE49-F238E27FC236}">
                <a16:creationId xmlns:a16="http://schemas.microsoft.com/office/drawing/2014/main" id="{22FF0A81-53F8-CF46-98E6-BD6DC12387C9}"/>
              </a:ext>
            </a:extLst>
          </p:cNvPr>
          <p:cNvPicPr>
            <a:picLocks noChangeAspect="1"/>
          </p:cNvPicPr>
          <p:nvPr/>
        </p:nvPicPr>
        <p:blipFill>
          <a:blip r:embed="rId3"/>
          <a:stretch>
            <a:fillRect/>
          </a:stretch>
        </p:blipFill>
        <p:spPr>
          <a:xfrm>
            <a:off x="2051720" y="1754723"/>
            <a:ext cx="6238367" cy="4470273"/>
          </a:xfrm>
          <a:prstGeom prst="rect">
            <a:avLst/>
          </a:prstGeom>
        </p:spPr>
      </p:pic>
    </p:spTree>
    <p:extLst>
      <p:ext uri="{BB962C8B-B14F-4D97-AF65-F5344CB8AC3E}">
        <p14:creationId xmlns:p14="http://schemas.microsoft.com/office/powerpoint/2010/main" val="3325332346"/>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p:cNvSpPr txBox="1"/>
          <p:nvPr/>
        </p:nvSpPr>
        <p:spPr>
          <a:xfrm>
            <a:off x="1187624" y="5877272"/>
            <a:ext cx="6552728" cy="230832"/>
          </a:xfrm>
          <a:prstGeom prst="rect">
            <a:avLst/>
          </a:prstGeom>
          <a:noFill/>
        </p:spPr>
        <p:txBody>
          <a:bodyPr wrap="square" rtlCol="0">
            <a:spAutoFit/>
          </a:bodyPr>
          <a:lstStyle/>
          <a:p>
            <a:r>
              <a:rPr lang="de-DE" sz="900"/>
              <a:t>Abbildung 4</a:t>
            </a:r>
            <a:endParaRPr lang="de-DE"/>
          </a:p>
        </p:txBody>
      </p:sp>
      <p:sp>
        <p:nvSpPr>
          <p:cNvPr id="2" name="Titel 1"/>
          <p:cNvSpPr>
            <a:spLocks noGrp="1"/>
          </p:cNvSpPr>
          <p:nvPr>
            <p:ph type="ctrTitle"/>
          </p:nvPr>
        </p:nvSpPr>
        <p:spPr>
          <a:xfrm>
            <a:off x="2555776" y="188640"/>
            <a:ext cx="3456384" cy="489297"/>
          </a:xfrm>
        </p:spPr>
        <p:txBody>
          <a:bodyPr>
            <a:normAutofit fontScale="90000"/>
          </a:bodyPr>
          <a:lstStyle/>
          <a:p>
            <a:pPr algn="ctr"/>
            <a:r>
              <a:rPr lang="de-DE"/>
              <a:t>Meereswellen</a:t>
            </a:r>
          </a:p>
        </p:txBody>
      </p:sp>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7" name="Grafik 6"/>
          <p:cNvPicPr/>
          <p:nvPr/>
        </p:nvPicPr>
        <p:blipFill>
          <a:blip r:embed="rId2" cstate="print"/>
          <a:srcRect/>
          <a:stretch>
            <a:fillRect/>
          </a:stretch>
        </p:blipFill>
        <p:spPr bwMode="auto">
          <a:xfrm>
            <a:off x="1187624" y="1052736"/>
            <a:ext cx="6552728" cy="4824536"/>
          </a:xfrm>
          <a:prstGeom prst="rect">
            <a:avLst/>
          </a:prstGeom>
          <a:noFill/>
          <a:ln w="9525">
            <a:noFill/>
            <a:miter lim="800000"/>
            <a:headEnd/>
            <a:tailEnd/>
          </a:ln>
        </p:spPr>
      </p:pic>
      <p:sp>
        <p:nvSpPr>
          <p:cNvPr id="9" name="Textfeld 8"/>
          <p:cNvSpPr txBox="1"/>
          <p:nvPr/>
        </p:nvSpPr>
        <p:spPr>
          <a:xfrm>
            <a:off x="0" y="692696"/>
            <a:ext cx="3168352" cy="369332"/>
          </a:xfrm>
          <a:prstGeom prst="rect">
            <a:avLst/>
          </a:prstGeom>
          <a:solidFill>
            <a:schemeClr val="bg1">
              <a:lumMod val="65000"/>
            </a:schemeClr>
          </a:solidFill>
        </p:spPr>
        <p:txBody>
          <a:bodyPr wrap="square" rtlCol="0">
            <a:spAutoFit/>
          </a:bodyPr>
          <a:lstStyle/>
          <a:p>
            <a:r>
              <a:rPr lang="de-DE"/>
              <a:t>Beispielstandort </a:t>
            </a:r>
            <a:r>
              <a:rPr lang="de-DE" b="1" err="1"/>
              <a:t>Laboe</a:t>
            </a:r>
            <a:endParaRPr lang="de-DE" b="1"/>
          </a:p>
        </p:txBody>
      </p:sp>
      <p:sp>
        <p:nvSpPr>
          <p:cNvPr id="12" name="Pfeil nach unten 11"/>
          <p:cNvSpPr/>
          <p:nvPr/>
        </p:nvSpPr>
        <p:spPr>
          <a:xfrm flipV="1">
            <a:off x="6156176" y="3573016"/>
            <a:ext cx="360040" cy="129614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p:cNvSpPr txBox="1"/>
          <p:nvPr/>
        </p:nvSpPr>
        <p:spPr>
          <a:xfrm>
            <a:off x="6732240" y="5949280"/>
            <a:ext cx="2016224" cy="461665"/>
          </a:xfrm>
          <a:prstGeom prst="rect">
            <a:avLst/>
          </a:prstGeom>
          <a:noFill/>
        </p:spPr>
        <p:txBody>
          <a:bodyPr wrap="square" rtlCol="0">
            <a:spAutoFit/>
          </a:bodyPr>
          <a:lstStyle/>
          <a:p>
            <a:r>
              <a:rPr lang="de-DE" sz="2400"/>
              <a:t>Standort Bob</a:t>
            </a:r>
          </a:p>
        </p:txBody>
      </p:sp>
      <p:sp>
        <p:nvSpPr>
          <p:cNvPr id="11" name="Rechteck 10"/>
          <p:cNvSpPr/>
          <p:nvPr/>
        </p:nvSpPr>
        <p:spPr>
          <a:xfrm rot="16200000">
            <a:off x="6624228" y="4473116"/>
            <a:ext cx="144016" cy="93610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p:cNvSpPr/>
          <p:nvPr/>
        </p:nvSpPr>
        <p:spPr>
          <a:xfrm>
            <a:off x="7020272" y="5013176"/>
            <a:ext cx="144016" cy="93610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9" name="Textfeld 8">
            <a:extLst>
              <a:ext uri="{FF2B5EF4-FFF2-40B4-BE49-F238E27FC236}">
                <a16:creationId xmlns:a16="http://schemas.microsoft.com/office/drawing/2014/main" id="{4A40F145-684B-174E-ABA3-88154DD45DC5}"/>
              </a:ext>
            </a:extLst>
          </p:cNvPr>
          <p:cNvSpPr txBox="1"/>
          <p:nvPr/>
        </p:nvSpPr>
        <p:spPr>
          <a:xfrm>
            <a:off x="0" y="692696"/>
            <a:ext cx="3059832" cy="369332"/>
          </a:xfrm>
          <a:prstGeom prst="rect">
            <a:avLst/>
          </a:prstGeom>
          <a:solidFill>
            <a:schemeClr val="bg1">
              <a:lumMod val="65000"/>
            </a:schemeClr>
          </a:solidFill>
        </p:spPr>
        <p:txBody>
          <a:bodyPr wrap="square" rtlCol="0">
            <a:spAutoFit/>
          </a:bodyPr>
          <a:lstStyle/>
          <a:p>
            <a:r>
              <a:rPr lang="de-DE"/>
              <a:t>Implementierung in Python</a:t>
            </a:r>
            <a:endParaRPr lang="de-DE" b="1"/>
          </a:p>
        </p:txBody>
      </p:sp>
      <p:sp>
        <p:nvSpPr>
          <p:cNvPr id="10" name="Textfeld 9">
            <a:extLst>
              <a:ext uri="{FF2B5EF4-FFF2-40B4-BE49-F238E27FC236}">
                <a16:creationId xmlns:a16="http://schemas.microsoft.com/office/drawing/2014/main" id="{C84F3782-5E05-0643-A9E0-B8EF2E19ABAD}"/>
              </a:ext>
            </a:extLst>
          </p:cNvPr>
          <p:cNvSpPr txBox="1"/>
          <p:nvPr/>
        </p:nvSpPr>
        <p:spPr>
          <a:xfrm>
            <a:off x="0" y="1334332"/>
            <a:ext cx="1763688" cy="369332"/>
          </a:xfrm>
          <a:prstGeom prst="rect">
            <a:avLst/>
          </a:prstGeom>
          <a:solidFill>
            <a:schemeClr val="bg1">
              <a:lumMod val="65000"/>
            </a:schemeClr>
          </a:solidFill>
        </p:spPr>
        <p:txBody>
          <a:bodyPr wrap="square" rtlCol="0">
            <a:spAutoFit/>
          </a:bodyPr>
          <a:lstStyle/>
          <a:p>
            <a:r>
              <a:rPr lang="de-DE" dirty="0"/>
              <a:t>Der Datensatz</a:t>
            </a:r>
          </a:p>
        </p:txBody>
      </p:sp>
      <p:pic>
        <p:nvPicPr>
          <p:cNvPr id="3" name="Grafik 2">
            <a:extLst>
              <a:ext uri="{FF2B5EF4-FFF2-40B4-BE49-F238E27FC236}">
                <a16:creationId xmlns:a16="http://schemas.microsoft.com/office/drawing/2014/main" id="{487ED083-CE06-4046-B32C-899BC27BC913}"/>
              </a:ext>
            </a:extLst>
          </p:cNvPr>
          <p:cNvPicPr>
            <a:picLocks noChangeAspect="1"/>
          </p:cNvPicPr>
          <p:nvPr/>
        </p:nvPicPr>
        <p:blipFill>
          <a:blip r:embed="rId3"/>
          <a:stretch>
            <a:fillRect/>
          </a:stretch>
        </p:blipFill>
        <p:spPr>
          <a:xfrm>
            <a:off x="1553326" y="1892926"/>
            <a:ext cx="6360301" cy="4195092"/>
          </a:xfrm>
          <a:prstGeom prst="rect">
            <a:avLst/>
          </a:prstGeom>
        </p:spPr>
      </p:pic>
    </p:spTree>
    <p:extLst>
      <p:ext uri="{BB962C8B-B14F-4D97-AF65-F5344CB8AC3E}">
        <p14:creationId xmlns:p14="http://schemas.microsoft.com/office/powerpoint/2010/main" val="148675065"/>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9" name="Textfeld 8">
            <a:extLst>
              <a:ext uri="{FF2B5EF4-FFF2-40B4-BE49-F238E27FC236}">
                <a16:creationId xmlns:a16="http://schemas.microsoft.com/office/drawing/2014/main" id="{4A40F145-684B-174E-ABA3-88154DD45DC5}"/>
              </a:ext>
            </a:extLst>
          </p:cNvPr>
          <p:cNvSpPr txBox="1"/>
          <p:nvPr/>
        </p:nvSpPr>
        <p:spPr>
          <a:xfrm>
            <a:off x="0" y="692696"/>
            <a:ext cx="3059832" cy="369332"/>
          </a:xfrm>
          <a:prstGeom prst="rect">
            <a:avLst/>
          </a:prstGeom>
          <a:solidFill>
            <a:schemeClr val="bg1">
              <a:lumMod val="65000"/>
            </a:schemeClr>
          </a:solidFill>
        </p:spPr>
        <p:txBody>
          <a:bodyPr wrap="square" rtlCol="0">
            <a:spAutoFit/>
          </a:bodyPr>
          <a:lstStyle/>
          <a:p>
            <a:r>
              <a:rPr lang="de-DE"/>
              <a:t>Implementierung in Python</a:t>
            </a:r>
            <a:endParaRPr lang="de-DE" b="1"/>
          </a:p>
        </p:txBody>
      </p:sp>
      <p:sp>
        <p:nvSpPr>
          <p:cNvPr id="10" name="Textfeld 9">
            <a:extLst>
              <a:ext uri="{FF2B5EF4-FFF2-40B4-BE49-F238E27FC236}">
                <a16:creationId xmlns:a16="http://schemas.microsoft.com/office/drawing/2014/main" id="{C84F3782-5E05-0643-A9E0-B8EF2E19ABAD}"/>
              </a:ext>
            </a:extLst>
          </p:cNvPr>
          <p:cNvSpPr txBox="1"/>
          <p:nvPr/>
        </p:nvSpPr>
        <p:spPr>
          <a:xfrm>
            <a:off x="0" y="1334332"/>
            <a:ext cx="1763688" cy="369332"/>
          </a:xfrm>
          <a:prstGeom prst="rect">
            <a:avLst/>
          </a:prstGeom>
          <a:solidFill>
            <a:schemeClr val="bg1">
              <a:lumMod val="65000"/>
            </a:schemeClr>
          </a:solidFill>
        </p:spPr>
        <p:txBody>
          <a:bodyPr wrap="square" rtlCol="0">
            <a:spAutoFit/>
          </a:bodyPr>
          <a:lstStyle/>
          <a:p>
            <a:r>
              <a:rPr lang="de-DE" dirty="0"/>
              <a:t>Der Datensatz</a:t>
            </a:r>
          </a:p>
        </p:txBody>
      </p:sp>
      <p:pic>
        <p:nvPicPr>
          <p:cNvPr id="4" name="Grafik 3">
            <a:extLst>
              <a:ext uri="{FF2B5EF4-FFF2-40B4-BE49-F238E27FC236}">
                <a16:creationId xmlns:a16="http://schemas.microsoft.com/office/drawing/2014/main" id="{4E8511AE-784F-1441-BEB4-729BE5669352}"/>
              </a:ext>
            </a:extLst>
          </p:cNvPr>
          <p:cNvPicPr>
            <a:picLocks noChangeAspect="1"/>
          </p:cNvPicPr>
          <p:nvPr/>
        </p:nvPicPr>
        <p:blipFill>
          <a:blip r:embed="rId3"/>
          <a:stretch>
            <a:fillRect/>
          </a:stretch>
        </p:blipFill>
        <p:spPr>
          <a:xfrm>
            <a:off x="1540042" y="1870728"/>
            <a:ext cx="6230258" cy="4506996"/>
          </a:xfrm>
          <a:prstGeom prst="rect">
            <a:avLst/>
          </a:prstGeom>
        </p:spPr>
      </p:pic>
    </p:spTree>
    <p:extLst>
      <p:ext uri="{BB962C8B-B14F-4D97-AF65-F5344CB8AC3E}">
        <p14:creationId xmlns:p14="http://schemas.microsoft.com/office/powerpoint/2010/main" val="530189906"/>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9" name="Textfeld 8">
            <a:extLst>
              <a:ext uri="{FF2B5EF4-FFF2-40B4-BE49-F238E27FC236}">
                <a16:creationId xmlns:a16="http://schemas.microsoft.com/office/drawing/2014/main" id="{4A40F145-684B-174E-ABA3-88154DD45DC5}"/>
              </a:ext>
            </a:extLst>
          </p:cNvPr>
          <p:cNvSpPr txBox="1"/>
          <p:nvPr/>
        </p:nvSpPr>
        <p:spPr>
          <a:xfrm>
            <a:off x="0" y="692696"/>
            <a:ext cx="3059832" cy="369332"/>
          </a:xfrm>
          <a:prstGeom prst="rect">
            <a:avLst/>
          </a:prstGeom>
          <a:solidFill>
            <a:schemeClr val="bg1">
              <a:lumMod val="65000"/>
            </a:schemeClr>
          </a:solidFill>
        </p:spPr>
        <p:txBody>
          <a:bodyPr wrap="square" rtlCol="0">
            <a:spAutoFit/>
          </a:bodyPr>
          <a:lstStyle/>
          <a:p>
            <a:r>
              <a:rPr lang="de-DE"/>
              <a:t>Implementierung in Python</a:t>
            </a:r>
            <a:endParaRPr lang="de-DE" b="1"/>
          </a:p>
        </p:txBody>
      </p:sp>
      <p:sp>
        <p:nvSpPr>
          <p:cNvPr id="10" name="Textfeld 9">
            <a:extLst>
              <a:ext uri="{FF2B5EF4-FFF2-40B4-BE49-F238E27FC236}">
                <a16:creationId xmlns:a16="http://schemas.microsoft.com/office/drawing/2014/main" id="{C84F3782-5E05-0643-A9E0-B8EF2E19ABAD}"/>
              </a:ext>
            </a:extLst>
          </p:cNvPr>
          <p:cNvSpPr txBox="1"/>
          <p:nvPr/>
        </p:nvSpPr>
        <p:spPr>
          <a:xfrm>
            <a:off x="0" y="1334332"/>
            <a:ext cx="1763688" cy="369332"/>
          </a:xfrm>
          <a:prstGeom prst="rect">
            <a:avLst/>
          </a:prstGeom>
          <a:solidFill>
            <a:schemeClr val="bg1">
              <a:lumMod val="65000"/>
            </a:schemeClr>
          </a:solidFill>
        </p:spPr>
        <p:txBody>
          <a:bodyPr wrap="square" rtlCol="0">
            <a:spAutoFit/>
          </a:bodyPr>
          <a:lstStyle/>
          <a:p>
            <a:r>
              <a:rPr lang="de-DE" dirty="0"/>
              <a:t>Der Datensatz</a:t>
            </a:r>
          </a:p>
        </p:txBody>
      </p:sp>
      <p:pic>
        <p:nvPicPr>
          <p:cNvPr id="6" name="Grafik 5">
            <a:extLst>
              <a:ext uri="{FF2B5EF4-FFF2-40B4-BE49-F238E27FC236}">
                <a16:creationId xmlns:a16="http://schemas.microsoft.com/office/drawing/2014/main" id="{A9C18BBA-6989-E649-9438-CA5868F043BD}"/>
              </a:ext>
            </a:extLst>
          </p:cNvPr>
          <p:cNvPicPr>
            <a:picLocks noChangeAspect="1"/>
          </p:cNvPicPr>
          <p:nvPr/>
        </p:nvPicPr>
        <p:blipFill>
          <a:blip r:embed="rId3"/>
          <a:stretch>
            <a:fillRect/>
          </a:stretch>
        </p:blipFill>
        <p:spPr>
          <a:xfrm>
            <a:off x="1543050" y="2546474"/>
            <a:ext cx="6057900" cy="2197100"/>
          </a:xfrm>
          <a:prstGeom prst="rect">
            <a:avLst/>
          </a:prstGeom>
        </p:spPr>
      </p:pic>
    </p:spTree>
    <p:extLst>
      <p:ext uri="{BB962C8B-B14F-4D97-AF65-F5344CB8AC3E}">
        <p14:creationId xmlns:p14="http://schemas.microsoft.com/office/powerpoint/2010/main" val="3407836561"/>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9" name="Textfeld 8">
            <a:extLst>
              <a:ext uri="{FF2B5EF4-FFF2-40B4-BE49-F238E27FC236}">
                <a16:creationId xmlns:a16="http://schemas.microsoft.com/office/drawing/2014/main" id="{4A40F145-684B-174E-ABA3-88154DD45DC5}"/>
              </a:ext>
            </a:extLst>
          </p:cNvPr>
          <p:cNvSpPr txBox="1"/>
          <p:nvPr/>
        </p:nvSpPr>
        <p:spPr>
          <a:xfrm>
            <a:off x="0" y="692696"/>
            <a:ext cx="3059832" cy="369332"/>
          </a:xfrm>
          <a:prstGeom prst="rect">
            <a:avLst/>
          </a:prstGeom>
          <a:solidFill>
            <a:schemeClr val="bg1">
              <a:lumMod val="65000"/>
            </a:schemeClr>
          </a:solidFill>
        </p:spPr>
        <p:txBody>
          <a:bodyPr wrap="square" rtlCol="0">
            <a:spAutoFit/>
          </a:bodyPr>
          <a:lstStyle/>
          <a:p>
            <a:r>
              <a:rPr lang="de-DE"/>
              <a:t>Implementierung in Python</a:t>
            </a:r>
            <a:endParaRPr lang="de-DE" b="1"/>
          </a:p>
        </p:txBody>
      </p:sp>
      <p:sp>
        <p:nvSpPr>
          <p:cNvPr id="12" name="Textfeld 11">
            <a:extLst>
              <a:ext uri="{FF2B5EF4-FFF2-40B4-BE49-F238E27FC236}">
                <a16:creationId xmlns:a16="http://schemas.microsoft.com/office/drawing/2014/main" id="{E28D3F9A-A639-D747-A514-9C36C7444D97}"/>
              </a:ext>
            </a:extLst>
          </p:cNvPr>
          <p:cNvSpPr txBox="1"/>
          <p:nvPr/>
        </p:nvSpPr>
        <p:spPr>
          <a:xfrm>
            <a:off x="-12159" y="1268514"/>
            <a:ext cx="1836204" cy="369332"/>
          </a:xfrm>
          <a:prstGeom prst="rect">
            <a:avLst/>
          </a:prstGeom>
          <a:solidFill>
            <a:schemeClr val="bg1">
              <a:lumMod val="65000"/>
            </a:schemeClr>
          </a:solidFill>
        </p:spPr>
        <p:txBody>
          <a:bodyPr wrap="square" rtlCol="0">
            <a:spAutoFit/>
          </a:bodyPr>
          <a:lstStyle/>
          <a:p>
            <a:r>
              <a:rPr lang="de-DE" dirty="0"/>
              <a:t>Grunddatensatz</a:t>
            </a:r>
          </a:p>
        </p:txBody>
      </p:sp>
      <p:pic>
        <p:nvPicPr>
          <p:cNvPr id="16" name="Grafik 15" descr="Ein Bild, das Text, Elektronik, Computer, Anzeige enthält.&#10;&#10;Automatisch generierte Beschreibung">
            <a:extLst>
              <a:ext uri="{FF2B5EF4-FFF2-40B4-BE49-F238E27FC236}">
                <a16:creationId xmlns:a16="http://schemas.microsoft.com/office/drawing/2014/main" id="{A0CC3540-4E16-FE4E-BC90-C418A56F9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754723"/>
            <a:ext cx="8003431" cy="5002144"/>
          </a:xfrm>
          <a:prstGeom prst="rect">
            <a:avLst/>
          </a:prstGeom>
        </p:spPr>
      </p:pic>
    </p:spTree>
    <p:extLst>
      <p:ext uri="{BB962C8B-B14F-4D97-AF65-F5344CB8AC3E}">
        <p14:creationId xmlns:p14="http://schemas.microsoft.com/office/powerpoint/2010/main" val="3447120061"/>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9" name="Textfeld 8">
            <a:extLst>
              <a:ext uri="{FF2B5EF4-FFF2-40B4-BE49-F238E27FC236}">
                <a16:creationId xmlns:a16="http://schemas.microsoft.com/office/drawing/2014/main" id="{4A40F145-684B-174E-ABA3-88154DD45DC5}"/>
              </a:ext>
            </a:extLst>
          </p:cNvPr>
          <p:cNvSpPr txBox="1"/>
          <p:nvPr/>
        </p:nvSpPr>
        <p:spPr>
          <a:xfrm>
            <a:off x="0" y="692696"/>
            <a:ext cx="3059832" cy="369332"/>
          </a:xfrm>
          <a:prstGeom prst="rect">
            <a:avLst/>
          </a:prstGeom>
          <a:solidFill>
            <a:schemeClr val="bg1">
              <a:lumMod val="65000"/>
            </a:schemeClr>
          </a:solidFill>
        </p:spPr>
        <p:txBody>
          <a:bodyPr wrap="square" rtlCol="0">
            <a:spAutoFit/>
          </a:bodyPr>
          <a:lstStyle/>
          <a:p>
            <a:r>
              <a:rPr lang="de-DE"/>
              <a:t>Implementierung in Python</a:t>
            </a:r>
            <a:endParaRPr lang="de-DE" b="1"/>
          </a:p>
        </p:txBody>
      </p:sp>
      <p:sp>
        <p:nvSpPr>
          <p:cNvPr id="10" name="Textfeld 9">
            <a:extLst>
              <a:ext uri="{FF2B5EF4-FFF2-40B4-BE49-F238E27FC236}">
                <a16:creationId xmlns:a16="http://schemas.microsoft.com/office/drawing/2014/main" id="{C84F3782-5E05-0643-A9E0-B8EF2E19ABAD}"/>
              </a:ext>
            </a:extLst>
          </p:cNvPr>
          <p:cNvSpPr txBox="1"/>
          <p:nvPr/>
        </p:nvSpPr>
        <p:spPr>
          <a:xfrm>
            <a:off x="0" y="1334332"/>
            <a:ext cx="2627784" cy="369332"/>
          </a:xfrm>
          <a:prstGeom prst="rect">
            <a:avLst/>
          </a:prstGeom>
          <a:solidFill>
            <a:schemeClr val="bg1">
              <a:lumMod val="65000"/>
            </a:schemeClr>
          </a:solidFill>
        </p:spPr>
        <p:txBody>
          <a:bodyPr wrap="square" rtlCol="0">
            <a:spAutoFit/>
          </a:bodyPr>
          <a:lstStyle/>
          <a:p>
            <a:r>
              <a:rPr lang="de-DE" dirty="0"/>
              <a:t>Finaler Datensatz</a:t>
            </a:r>
          </a:p>
        </p:txBody>
      </p:sp>
      <p:pic>
        <p:nvPicPr>
          <p:cNvPr id="6" name="Grafik 5" descr="Ein Bild, das Text, Elektronik, Computer enthält.&#10;&#10;Automatisch generierte Beschreibung">
            <a:extLst>
              <a:ext uri="{FF2B5EF4-FFF2-40B4-BE49-F238E27FC236}">
                <a16:creationId xmlns:a16="http://schemas.microsoft.com/office/drawing/2014/main" id="{C3888AF1-B731-0B48-AF28-2A8657FCF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850839"/>
            <a:ext cx="7697855" cy="4811159"/>
          </a:xfrm>
          <a:prstGeom prst="rect">
            <a:avLst/>
          </a:prstGeom>
        </p:spPr>
      </p:pic>
    </p:spTree>
    <p:extLst>
      <p:ext uri="{BB962C8B-B14F-4D97-AF65-F5344CB8AC3E}">
        <p14:creationId xmlns:p14="http://schemas.microsoft.com/office/powerpoint/2010/main" val="2116521153"/>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9" name="Textfeld 8">
            <a:extLst>
              <a:ext uri="{FF2B5EF4-FFF2-40B4-BE49-F238E27FC236}">
                <a16:creationId xmlns:a16="http://schemas.microsoft.com/office/drawing/2014/main" id="{4A40F145-684B-174E-ABA3-88154DD45DC5}"/>
              </a:ext>
            </a:extLst>
          </p:cNvPr>
          <p:cNvSpPr txBox="1"/>
          <p:nvPr/>
        </p:nvSpPr>
        <p:spPr>
          <a:xfrm>
            <a:off x="0" y="692696"/>
            <a:ext cx="3059832" cy="369332"/>
          </a:xfrm>
          <a:prstGeom prst="rect">
            <a:avLst/>
          </a:prstGeom>
          <a:solidFill>
            <a:schemeClr val="bg1">
              <a:lumMod val="65000"/>
            </a:schemeClr>
          </a:solidFill>
        </p:spPr>
        <p:txBody>
          <a:bodyPr wrap="square" rtlCol="0">
            <a:spAutoFit/>
          </a:bodyPr>
          <a:lstStyle/>
          <a:p>
            <a:r>
              <a:rPr lang="de-DE"/>
              <a:t>Implementierung in Python</a:t>
            </a:r>
            <a:endParaRPr lang="de-DE" b="1"/>
          </a:p>
        </p:txBody>
      </p:sp>
      <p:sp>
        <p:nvSpPr>
          <p:cNvPr id="12" name="Textfeld 11">
            <a:extLst>
              <a:ext uri="{FF2B5EF4-FFF2-40B4-BE49-F238E27FC236}">
                <a16:creationId xmlns:a16="http://schemas.microsoft.com/office/drawing/2014/main" id="{E28D3F9A-A639-D747-A514-9C36C7444D97}"/>
              </a:ext>
            </a:extLst>
          </p:cNvPr>
          <p:cNvSpPr txBox="1"/>
          <p:nvPr/>
        </p:nvSpPr>
        <p:spPr>
          <a:xfrm>
            <a:off x="-12159" y="1268514"/>
            <a:ext cx="1836204" cy="369332"/>
          </a:xfrm>
          <a:prstGeom prst="rect">
            <a:avLst/>
          </a:prstGeom>
          <a:solidFill>
            <a:schemeClr val="bg1">
              <a:lumMod val="65000"/>
            </a:schemeClr>
          </a:solidFill>
        </p:spPr>
        <p:txBody>
          <a:bodyPr wrap="square" rtlCol="0">
            <a:spAutoFit/>
          </a:bodyPr>
          <a:lstStyle/>
          <a:p>
            <a:r>
              <a:rPr lang="de-DE" dirty="0"/>
              <a:t>Testdatensatz</a:t>
            </a:r>
          </a:p>
        </p:txBody>
      </p:sp>
      <p:pic>
        <p:nvPicPr>
          <p:cNvPr id="10" name="Grafik 9" descr="Ein Bild, das Text, Monitor, Screenshot, Bildschirm enthält.&#10;&#10;Automatisch generierte Beschreibung">
            <a:extLst>
              <a:ext uri="{FF2B5EF4-FFF2-40B4-BE49-F238E27FC236}">
                <a16:creationId xmlns:a16="http://schemas.microsoft.com/office/drawing/2014/main" id="{5A2A56F7-77FE-D140-9834-28F3EF2E8F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1693258"/>
            <a:ext cx="7392280" cy="4144294"/>
          </a:xfrm>
          <a:prstGeom prst="rect">
            <a:avLst/>
          </a:prstGeom>
        </p:spPr>
      </p:pic>
      <p:pic>
        <p:nvPicPr>
          <p:cNvPr id="14" name="Grafik 13" descr="Ein Bild, das Text, Elektronik, Anzeige enthält.&#10;&#10;Automatisch generierte Beschreibung">
            <a:extLst>
              <a:ext uri="{FF2B5EF4-FFF2-40B4-BE49-F238E27FC236}">
                <a16:creationId xmlns:a16="http://schemas.microsoft.com/office/drawing/2014/main" id="{41C718F5-8822-2646-ADB3-9F7CEB1B8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616" y="2049185"/>
            <a:ext cx="7392280" cy="4620175"/>
          </a:xfrm>
          <a:prstGeom prst="rect">
            <a:avLst/>
          </a:prstGeom>
        </p:spPr>
      </p:pic>
      <p:pic>
        <p:nvPicPr>
          <p:cNvPr id="3" name="Grafik 2">
            <a:extLst>
              <a:ext uri="{FF2B5EF4-FFF2-40B4-BE49-F238E27FC236}">
                <a16:creationId xmlns:a16="http://schemas.microsoft.com/office/drawing/2014/main" id="{60BF3587-18C7-5640-8D6D-1DF913C2B1CF}"/>
              </a:ext>
            </a:extLst>
          </p:cNvPr>
          <p:cNvPicPr>
            <a:picLocks noChangeAspect="1"/>
          </p:cNvPicPr>
          <p:nvPr/>
        </p:nvPicPr>
        <p:blipFill>
          <a:blip r:embed="rId5"/>
          <a:stretch>
            <a:fillRect/>
          </a:stretch>
        </p:blipFill>
        <p:spPr>
          <a:xfrm>
            <a:off x="3390900" y="2597150"/>
            <a:ext cx="2362200" cy="1663700"/>
          </a:xfrm>
          <a:prstGeom prst="rect">
            <a:avLst/>
          </a:prstGeom>
        </p:spPr>
      </p:pic>
    </p:spTree>
    <p:extLst>
      <p:ext uri="{BB962C8B-B14F-4D97-AF65-F5344CB8AC3E}">
        <p14:creationId xmlns:p14="http://schemas.microsoft.com/office/powerpoint/2010/main" val="298331377"/>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971600" y="188640"/>
            <a:ext cx="6768752" cy="489297"/>
          </a:xfrm>
        </p:spPr>
        <p:txBody>
          <a:bodyPr>
            <a:normAutofit fontScale="90000"/>
          </a:bodyPr>
          <a:lstStyle/>
          <a:p>
            <a:pPr algn="ctr"/>
            <a:r>
              <a:rPr lang="de-DE"/>
              <a:t>Wetterprognosemodelle</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9" name="Textfeld 8">
            <a:extLst>
              <a:ext uri="{FF2B5EF4-FFF2-40B4-BE49-F238E27FC236}">
                <a16:creationId xmlns:a16="http://schemas.microsoft.com/office/drawing/2014/main" id="{4A40F145-684B-174E-ABA3-88154DD45DC5}"/>
              </a:ext>
            </a:extLst>
          </p:cNvPr>
          <p:cNvSpPr txBox="1"/>
          <p:nvPr/>
        </p:nvSpPr>
        <p:spPr>
          <a:xfrm>
            <a:off x="0" y="692696"/>
            <a:ext cx="3059832" cy="369332"/>
          </a:xfrm>
          <a:prstGeom prst="rect">
            <a:avLst/>
          </a:prstGeom>
          <a:solidFill>
            <a:schemeClr val="bg1">
              <a:lumMod val="65000"/>
            </a:schemeClr>
          </a:solidFill>
        </p:spPr>
        <p:txBody>
          <a:bodyPr wrap="square" rtlCol="0">
            <a:spAutoFit/>
          </a:bodyPr>
          <a:lstStyle/>
          <a:p>
            <a:r>
              <a:rPr lang="de-DE"/>
              <a:t>Implementierung in Python</a:t>
            </a:r>
            <a:endParaRPr lang="de-DE" b="1"/>
          </a:p>
        </p:txBody>
      </p:sp>
      <p:sp>
        <p:nvSpPr>
          <p:cNvPr id="12" name="Textfeld 11">
            <a:extLst>
              <a:ext uri="{FF2B5EF4-FFF2-40B4-BE49-F238E27FC236}">
                <a16:creationId xmlns:a16="http://schemas.microsoft.com/office/drawing/2014/main" id="{E28D3F9A-A639-D747-A514-9C36C7444D97}"/>
              </a:ext>
            </a:extLst>
          </p:cNvPr>
          <p:cNvSpPr txBox="1"/>
          <p:nvPr/>
        </p:nvSpPr>
        <p:spPr>
          <a:xfrm>
            <a:off x="-12160" y="1268514"/>
            <a:ext cx="2927975" cy="369332"/>
          </a:xfrm>
          <a:prstGeom prst="rect">
            <a:avLst/>
          </a:prstGeom>
          <a:solidFill>
            <a:schemeClr val="bg1">
              <a:lumMod val="65000"/>
            </a:schemeClr>
          </a:solidFill>
        </p:spPr>
        <p:txBody>
          <a:bodyPr wrap="square" rtlCol="0">
            <a:spAutoFit/>
          </a:bodyPr>
          <a:lstStyle/>
          <a:p>
            <a:r>
              <a:rPr lang="de-DE" dirty="0"/>
              <a:t>Vergleich Modell-Formeln</a:t>
            </a:r>
          </a:p>
        </p:txBody>
      </p:sp>
      <p:pic>
        <p:nvPicPr>
          <p:cNvPr id="3" name="Grafik 2">
            <a:extLst>
              <a:ext uri="{FF2B5EF4-FFF2-40B4-BE49-F238E27FC236}">
                <a16:creationId xmlns:a16="http://schemas.microsoft.com/office/drawing/2014/main" id="{60BF3587-18C7-5640-8D6D-1DF913C2B1CF}"/>
              </a:ext>
            </a:extLst>
          </p:cNvPr>
          <p:cNvPicPr>
            <a:picLocks noChangeAspect="1"/>
          </p:cNvPicPr>
          <p:nvPr/>
        </p:nvPicPr>
        <p:blipFill>
          <a:blip r:embed="rId3"/>
          <a:stretch>
            <a:fillRect/>
          </a:stretch>
        </p:blipFill>
        <p:spPr>
          <a:xfrm>
            <a:off x="1403648" y="1969533"/>
            <a:ext cx="6593264" cy="4643643"/>
          </a:xfrm>
          <a:prstGeom prst="rect">
            <a:avLst/>
          </a:prstGeom>
        </p:spPr>
      </p:pic>
    </p:spTree>
    <p:extLst>
      <p:ext uri="{BB962C8B-B14F-4D97-AF65-F5344CB8AC3E}">
        <p14:creationId xmlns:p14="http://schemas.microsoft.com/office/powerpoint/2010/main" val="692763745"/>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11"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2555776" y="188640"/>
            <a:ext cx="3456384" cy="489297"/>
          </a:xfrm>
        </p:spPr>
        <p:txBody>
          <a:bodyPr>
            <a:normAutofit fontScale="90000"/>
          </a:bodyPr>
          <a:lstStyle/>
          <a:p>
            <a:pPr algn="ctr"/>
            <a:r>
              <a:rPr lang="de-DE"/>
              <a:t>Meereswellen</a:t>
            </a:r>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sp>
        <p:nvSpPr>
          <p:cNvPr id="9" name="Textfeld 8"/>
          <p:cNvSpPr txBox="1"/>
          <p:nvPr/>
        </p:nvSpPr>
        <p:spPr>
          <a:xfrm>
            <a:off x="179512" y="548680"/>
            <a:ext cx="8712968" cy="7263527"/>
          </a:xfrm>
          <a:prstGeom prst="rect">
            <a:avLst/>
          </a:prstGeom>
          <a:solidFill>
            <a:schemeClr val="bg1"/>
          </a:solidFill>
        </p:spPr>
        <p:txBody>
          <a:bodyPr wrap="square" rtlCol="0">
            <a:spAutoFit/>
          </a:bodyPr>
          <a:lstStyle/>
          <a:p>
            <a:r>
              <a:rPr lang="de-DE" sz="2000" b="1"/>
              <a:t>3. Quellen:</a:t>
            </a:r>
          </a:p>
          <a:p>
            <a:r>
              <a:rPr lang="de-DE"/>
              <a:t>Internetquellen:</a:t>
            </a:r>
          </a:p>
          <a:p>
            <a:pPr marL="342900" indent="-342900">
              <a:buAutoNum type="arabicPeriod"/>
            </a:pPr>
            <a:r>
              <a:rPr lang="de-DE" sz="1200">
                <a:hlinkClick r:id="rId3"/>
              </a:rPr>
              <a:t>https://www.tu-braunschweig.de/Medien-DB/hyku/lehre/musterloesung_kueste_i_ws14-15.pdf</a:t>
            </a:r>
            <a:r>
              <a:rPr lang="de-DE" sz="1200"/>
              <a:t> </a:t>
            </a:r>
            <a:r>
              <a:rPr lang="de-DE" sz="1400"/>
              <a:t>(</a:t>
            </a:r>
            <a:r>
              <a:rPr lang="de-DE" sz="1200"/>
              <a:t>22.12.17; 12:35)</a:t>
            </a:r>
          </a:p>
          <a:p>
            <a:pPr marL="342900" indent="-342900">
              <a:buAutoNum type="arabicPeriod"/>
            </a:pPr>
            <a:r>
              <a:rPr lang="de-DE" sz="1200">
                <a:hlinkClick r:id="rId4"/>
              </a:rPr>
              <a:t>https://www.finanztreff.de/wissen/rohstoffe/welche-arten-von-rohstoffen-gibt-es-und-welche-kann-man-handeln/5433</a:t>
            </a:r>
            <a:r>
              <a:rPr lang="de-DE" sz="1200"/>
              <a:t> (04.01.2020; 18:04)</a:t>
            </a:r>
          </a:p>
          <a:p>
            <a:pPr marL="342900" indent="-342900">
              <a:buAutoNum type="arabicPeriod"/>
            </a:pPr>
            <a:r>
              <a:rPr lang="de-DE" sz="1200">
                <a:hlinkClick r:id="rId5"/>
              </a:rPr>
              <a:t>https://de.extraetf.com/wissen/was-ist-ein-etc</a:t>
            </a:r>
            <a:r>
              <a:rPr lang="de-DE" sz="1200"/>
              <a:t> (04.01.2021; 19:16)</a:t>
            </a:r>
          </a:p>
          <a:p>
            <a:pPr marL="342900" indent="-342900">
              <a:buFontTx/>
              <a:buAutoNum type="arabicPeriod"/>
            </a:pPr>
            <a:r>
              <a:rPr lang="de-DE" sz="1200">
                <a:hlinkClick r:id="rId6"/>
              </a:rPr>
              <a:t>https://www.ndac.de/aktien-lexikon/wetterderivate/</a:t>
            </a:r>
            <a:r>
              <a:rPr lang="de-DE" sz="1200"/>
              <a:t> (04.01.2021; 19:16)</a:t>
            </a:r>
          </a:p>
          <a:p>
            <a:r>
              <a:rPr lang="de-DE"/>
              <a:t>Abbildungsquellen:</a:t>
            </a:r>
          </a:p>
          <a:p>
            <a:r>
              <a:rPr lang="de-DE" sz="1200"/>
              <a:t>Abbildung 1:                                                                                                                                                         </a:t>
            </a:r>
            <a:r>
              <a:rPr lang="de-DE" sz="1200">
                <a:hlinkClick r:id="rId7"/>
              </a:rPr>
              <a:t>https://i2.wp.com/blog.csiro.au/wp-content/uploads/2014/07/waves.jpg?resize=590%2C393&amp;ssl=1</a:t>
            </a:r>
            <a:r>
              <a:rPr lang="de-DE" sz="1200"/>
              <a:t> (23.12.17; 13:06)</a:t>
            </a:r>
          </a:p>
          <a:p>
            <a:r>
              <a:rPr lang="de-DE" sz="1200"/>
              <a:t>Abbildung 2:                                                                                </a:t>
            </a:r>
            <a:r>
              <a:rPr lang="de-DE" sz="1200">
                <a:hlinkClick r:id="rId8"/>
              </a:rPr>
              <a:t>https://static8.depositphotos.com/1025592/829/v/950/depositphotos_8298154-stock-illustration-kitesurfer-silhouette.jpg</a:t>
            </a:r>
            <a:r>
              <a:rPr lang="de-DE" sz="1200"/>
              <a:t> (23.12.17; 13:08)</a:t>
            </a:r>
          </a:p>
          <a:p>
            <a:r>
              <a:rPr lang="de-DE" sz="1200"/>
              <a:t>Abbildung 3:                                                                                                  </a:t>
            </a:r>
            <a:r>
              <a:rPr lang="de-DE" sz="1200">
                <a:hlinkClick r:id="rId9"/>
              </a:rPr>
              <a:t>http://player.slideplayer.com/27/9267379/data/images/img29.jpg</a:t>
            </a:r>
            <a:r>
              <a:rPr lang="de-DE" sz="1200"/>
              <a:t> (24.12.17; 14:23)</a:t>
            </a:r>
          </a:p>
          <a:p>
            <a:r>
              <a:rPr lang="de-DE" sz="1200">
                <a:hlinkClick r:id="rId10"/>
              </a:rPr>
              <a:t> </a:t>
            </a:r>
            <a:r>
              <a:rPr lang="de-DE" sz="1200"/>
              <a:t>Abbildung 4:</a:t>
            </a:r>
            <a:r>
              <a:rPr lang="de-DE" sz="1200">
                <a:hlinkClick r:id="rId10"/>
              </a:rPr>
              <a:t>     </a:t>
            </a:r>
          </a:p>
          <a:p>
            <a:r>
              <a:rPr lang="de-DE" sz="1200" u="sng">
                <a:hlinkClick r:id="rId10"/>
              </a:rPr>
              <a:t>https://www.google.de/maps/search/Laboe+Leuchtturm/@54.4161583,10.2175985,14z?dcr=0</a:t>
            </a:r>
            <a:r>
              <a:rPr lang="de-DE" sz="1200" u="sng"/>
              <a:t> </a:t>
            </a:r>
            <a:r>
              <a:rPr lang="de-DE" sz="1200"/>
              <a:t>(24.12.17; 15:46)</a:t>
            </a:r>
            <a:endParaRPr lang="de-DE" sz="1200" u="sng"/>
          </a:p>
          <a:p>
            <a:r>
              <a:rPr lang="de-DE" sz="1200"/>
              <a:t>Abbildung 5:</a:t>
            </a:r>
          </a:p>
          <a:p>
            <a:r>
              <a:rPr lang="de-DE" sz="1200">
                <a:hlinkClick r:id="rId11"/>
              </a:rPr>
              <a:t>https://www.google.de/maps/place/Laboe/@54.4052745,10.2093423,3656m/data=!3m1!1e3!4m5!3m4!1s0x47b2f9b6ff27b807:0xa1c5182037e405c6!8m2!3d54.4022362!4d10.2255695?dcr=0</a:t>
            </a:r>
            <a:r>
              <a:rPr lang="de-DE" sz="1200"/>
              <a:t> (24.12.17; 15:50)</a:t>
            </a:r>
          </a:p>
          <a:p>
            <a:r>
              <a:rPr lang="de-DE" sz="1200"/>
              <a:t>Abbildung 6:                                                                         </a:t>
            </a:r>
            <a:r>
              <a:rPr lang="de-DE" sz="1200">
                <a:hlinkClick r:id="rId12"/>
              </a:rPr>
              <a:t>https://www.augederseele.de/images/phocagallery/rundflug_schlei/schleiflug_086.jpg</a:t>
            </a:r>
            <a:r>
              <a:rPr lang="de-DE" sz="1200"/>
              <a:t> (24.12.17; 15:57)</a:t>
            </a:r>
          </a:p>
          <a:p>
            <a:r>
              <a:rPr lang="de-DE" sz="1200"/>
              <a:t>Abbildung 7:                                                                                                                                                                                            </a:t>
            </a:r>
            <a:r>
              <a:rPr lang="de-DE" sz="1200">
                <a:hlinkClick r:id="rId3"/>
              </a:rPr>
              <a:t>https://www.tu-braunschweig.de/Medien-DB/hyku/lehre/musterloesung_kueste_i_ws14-15.pdf</a:t>
            </a:r>
            <a:r>
              <a:rPr lang="de-DE" sz="1200"/>
              <a:t> (24.12.17; 18:14)</a:t>
            </a:r>
          </a:p>
          <a:p>
            <a:r>
              <a:rPr lang="de-DE" sz="1200"/>
              <a:t>Abbildung 8:                                                                                                                                                                                              </a:t>
            </a:r>
            <a:r>
              <a:rPr lang="de-DE" sz="1200">
                <a:hlinkClick r:id="rId3"/>
              </a:rPr>
              <a:t>https://www.tu-braunschweig.de/Medien-DB/hyku/lehre/musterloesung_kueste_i_ws14-15.pdf</a:t>
            </a:r>
            <a:r>
              <a:rPr lang="de-DE" sz="1200"/>
              <a:t> (24.12.17; 18:17)</a:t>
            </a:r>
          </a:p>
          <a:p>
            <a:r>
              <a:rPr lang="de-DE" sz="1200"/>
              <a:t>Abbildung 9:                                                                                                                      </a:t>
            </a:r>
            <a:r>
              <a:rPr lang="de-DE" sz="1200">
                <a:hlinkClick r:id="rId13"/>
              </a:rPr>
              <a:t>https://de.windfinder.com/weatherforecast/kiel_leuchtturm</a:t>
            </a:r>
            <a:r>
              <a:rPr lang="de-DE" sz="1200"/>
              <a:t> (24.12.17; 18:27)</a:t>
            </a:r>
          </a:p>
          <a:p>
            <a:r>
              <a:rPr lang="de-DE" sz="1200"/>
              <a:t>Abbildung 10:                                                                                                                                                                                      </a:t>
            </a:r>
            <a:r>
              <a:rPr lang="de-DE" sz="1200">
                <a:hlinkClick r:id="rId3"/>
              </a:rPr>
              <a:t>https://www.tu-braunschweig.de/Medien-DB/hyku/lehre/musterloesung_kueste_i_ws14-15.pdf</a:t>
            </a:r>
            <a:r>
              <a:rPr lang="de-DE" sz="1200"/>
              <a:t> , Seite 8 (23.12.17; 12:30)</a:t>
            </a:r>
          </a:p>
          <a:p>
            <a:r>
              <a:rPr lang="de-DE" sz="1200"/>
              <a:t>Abbildung 11:                                                                                                            </a:t>
            </a:r>
            <a:r>
              <a:rPr lang="de-DE" sz="1200">
                <a:hlinkClick r:id="rId13"/>
              </a:rPr>
              <a:t>https://de.windfinder.com/weatherforecast/kiel_leuchtturm</a:t>
            </a:r>
            <a:r>
              <a:rPr lang="de-DE" sz="1200"/>
              <a:t> (24.12.17; 14:23) </a:t>
            </a:r>
            <a:r>
              <a:rPr lang="de-DE" sz="1200">
                <a:hlinkClick r:id="rId3"/>
              </a:rPr>
              <a:t>https://www.tu-braunschweig.de/Medien-DB/hyku/lehre/musterloesung_kueste_i_ws14-15.pdf</a:t>
            </a:r>
            <a:r>
              <a:rPr lang="de-DE" sz="1200"/>
              <a:t> , Seite 8 (23.12.17; 12:30)</a:t>
            </a:r>
          </a:p>
          <a:p>
            <a:r>
              <a:rPr lang="de-DE" sz="1200"/>
              <a:t>Abbildung 12:                                                                              </a:t>
            </a:r>
            <a:r>
              <a:rPr lang="de-DE" sz="1200">
                <a:hlinkClick r:id="rId8"/>
              </a:rPr>
              <a:t>https://static8.depositphotos.com/1025592/829/v/950/depositphotos_8298154-stock-illustration-kitesurfer-silhouette.jpg</a:t>
            </a:r>
            <a:r>
              <a:rPr lang="de-DE" sz="1200"/>
              <a:t> (25.12.17; 14:08)</a:t>
            </a: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555776" y="188640"/>
            <a:ext cx="3456384" cy="489297"/>
          </a:xfrm>
        </p:spPr>
        <p:txBody>
          <a:bodyPr>
            <a:normAutofit fontScale="90000"/>
          </a:bodyPr>
          <a:lstStyle/>
          <a:p>
            <a:pPr algn="ctr"/>
            <a:r>
              <a:rPr lang="de-DE"/>
              <a:t>Meereswellen</a:t>
            </a:r>
          </a:p>
        </p:txBody>
      </p:sp>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sp>
        <p:nvSpPr>
          <p:cNvPr id="9" name="Textfeld 8"/>
          <p:cNvSpPr txBox="1"/>
          <p:nvPr/>
        </p:nvSpPr>
        <p:spPr>
          <a:xfrm>
            <a:off x="0" y="692696"/>
            <a:ext cx="3168352" cy="369332"/>
          </a:xfrm>
          <a:prstGeom prst="rect">
            <a:avLst/>
          </a:prstGeom>
          <a:solidFill>
            <a:schemeClr val="bg1">
              <a:lumMod val="65000"/>
            </a:schemeClr>
          </a:solidFill>
        </p:spPr>
        <p:txBody>
          <a:bodyPr wrap="square" rtlCol="0">
            <a:spAutoFit/>
          </a:bodyPr>
          <a:lstStyle/>
          <a:p>
            <a:r>
              <a:rPr lang="de-DE"/>
              <a:t>Beispielstandort </a:t>
            </a:r>
            <a:r>
              <a:rPr lang="de-DE" b="1" err="1"/>
              <a:t>Laboe</a:t>
            </a:r>
            <a:endParaRPr lang="de-DE" b="1"/>
          </a:p>
        </p:txBody>
      </p:sp>
      <p:pic>
        <p:nvPicPr>
          <p:cNvPr id="1026" name="Picture 2"/>
          <p:cNvPicPr>
            <a:picLocks noChangeAspect="1" noChangeArrowheads="1"/>
          </p:cNvPicPr>
          <p:nvPr/>
        </p:nvPicPr>
        <p:blipFill>
          <a:blip r:embed="rId2" cstate="print"/>
          <a:srcRect/>
          <a:stretch>
            <a:fillRect/>
          </a:stretch>
        </p:blipFill>
        <p:spPr bwMode="auto">
          <a:xfrm>
            <a:off x="1187624" y="1052736"/>
            <a:ext cx="6473348" cy="4357464"/>
          </a:xfrm>
          <a:prstGeom prst="rect">
            <a:avLst/>
          </a:prstGeom>
          <a:noFill/>
          <a:ln w="9525">
            <a:noFill/>
            <a:miter lim="800000"/>
            <a:headEnd/>
            <a:tailEnd/>
          </a:ln>
        </p:spPr>
      </p:pic>
      <p:sp>
        <p:nvSpPr>
          <p:cNvPr id="10" name="Textfeld 9"/>
          <p:cNvSpPr txBox="1"/>
          <p:nvPr/>
        </p:nvSpPr>
        <p:spPr>
          <a:xfrm>
            <a:off x="1259632" y="5445224"/>
            <a:ext cx="6336704" cy="230832"/>
          </a:xfrm>
          <a:prstGeom prst="rect">
            <a:avLst/>
          </a:prstGeom>
          <a:noFill/>
        </p:spPr>
        <p:txBody>
          <a:bodyPr wrap="square" rtlCol="0">
            <a:spAutoFit/>
          </a:bodyPr>
          <a:lstStyle/>
          <a:p>
            <a:r>
              <a:rPr lang="de-DE" sz="900"/>
              <a:t>Abbildung 5</a:t>
            </a:r>
          </a:p>
        </p:txBody>
      </p:sp>
      <p:sp>
        <p:nvSpPr>
          <p:cNvPr id="11" name="Textfeld 10"/>
          <p:cNvSpPr txBox="1"/>
          <p:nvPr/>
        </p:nvSpPr>
        <p:spPr>
          <a:xfrm>
            <a:off x="1763688" y="5949280"/>
            <a:ext cx="5472608" cy="461665"/>
          </a:xfrm>
          <a:prstGeom prst="rect">
            <a:avLst/>
          </a:prstGeom>
          <a:noFill/>
        </p:spPr>
        <p:txBody>
          <a:bodyPr wrap="square" rtlCol="0">
            <a:spAutoFit/>
          </a:bodyPr>
          <a:lstStyle/>
          <a:p>
            <a:r>
              <a:rPr lang="de-DE" sz="2400"/>
              <a:t>Soweit keine Hindernisse zu erkennen.</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555776" y="188640"/>
            <a:ext cx="3456384" cy="489297"/>
          </a:xfrm>
        </p:spPr>
        <p:txBody>
          <a:bodyPr>
            <a:normAutofit fontScale="90000"/>
          </a:bodyPr>
          <a:lstStyle/>
          <a:p>
            <a:pPr algn="ctr"/>
            <a:r>
              <a:rPr lang="de-DE"/>
              <a:t>Meereswellen</a:t>
            </a:r>
          </a:p>
        </p:txBody>
      </p:sp>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sp>
        <p:nvSpPr>
          <p:cNvPr id="9" name="Textfeld 8"/>
          <p:cNvSpPr txBox="1"/>
          <p:nvPr/>
        </p:nvSpPr>
        <p:spPr>
          <a:xfrm>
            <a:off x="0" y="692696"/>
            <a:ext cx="3168352" cy="369332"/>
          </a:xfrm>
          <a:prstGeom prst="rect">
            <a:avLst/>
          </a:prstGeom>
          <a:solidFill>
            <a:schemeClr val="bg1">
              <a:lumMod val="65000"/>
            </a:schemeClr>
          </a:solidFill>
        </p:spPr>
        <p:txBody>
          <a:bodyPr wrap="square" rtlCol="0">
            <a:spAutoFit/>
          </a:bodyPr>
          <a:lstStyle/>
          <a:p>
            <a:r>
              <a:rPr lang="de-DE"/>
              <a:t>Beispielstandort </a:t>
            </a:r>
            <a:r>
              <a:rPr lang="de-DE" b="1" err="1"/>
              <a:t>Laboe</a:t>
            </a:r>
            <a:endParaRPr lang="de-DE" b="1"/>
          </a:p>
        </p:txBody>
      </p:sp>
      <p:pic>
        <p:nvPicPr>
          <p:cNvPr id="12" name="Grafik 11" descr="Ähnliches Foto"/>
          <p:cNvPicPr/>
          <p:nvPr/>
        </p:nvPicPr>
        <p:blipFill>
          <a:blip r:embed="rId2" cstate="print"/>
          <a:srcRect/>
          <a:stretch>
            <a:fillRect/>
          </a:stretch>
        </p:blipFill>
        <p:spPr bwMode="auto">
          <a:xfrm>
            <a:off x="1259632" y="1052736"/>
            <a:ext cx="6340739" cy="4444773"/>
          </a:xfrm>
          <a:prstGeom prst="rect">
            <a:avLst/>
          </a:prstGeom>
          <a:noFill/>
          <a:ln w="9525">
            <a:noFill/>
            <a:miter lim="800000"/>
            <a:headEnd/>
            <a:tailEnd/>
          </a:ln>
        </p:spPr>
      </p:pic>
      <p:sp>
        <p:nvSpPr>
          <p:cNvPr id="13" name="Pfeil nach unten 12"/>
          <p:cNvSpPr/>
          <p:nvPr/>
        </p:nvSpPr>
        <p:spPr>
          <a:xfrm rot="16200000" flipV="1">
            <a:off x="5544108" y="1952836"/>
            <a:ext cx="360040" cy="259228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p:cNvSpPr txBox="1"/>
          <p:nvPr/>
        </p:nvSpPr>
        <p:spPr>
          <a:xfrm>
            <a:off x="6012160" y="3356992"/>
            <a:ext cx="1584176" cy="369332"/>
          </a:xfrm>
          <a:prstGeom prst="rect">
            <a:avLst/>
          </a:prstGeom>
          <a:solidFill>
            <a:schemeClr val="bg1"/>
          </a:solidFill>
        </p:spPr>
        <p:txBody>
          <a:bodyPr wrap="square" rtlCol="0">
            <a:spAutoFit/>
          </a:bodyPr>
          <a:lstStyle/>
          <a:p>
            <a:r>
              <a:rPr lang="de-DE"/>
              <a:t>Standort Bob</a:t>
            </a:r>
          </a:p>
        </p:txBody>
      </p:sp>
      <p:sp>
        <p:nvSpPr>
          <p:cNvPr id="15" name="Textfeld 14"/>
          <p:cNvSpPr txBox="1"/>
          <p:nvPr/>
        </p:nvSpPr>
        <p:spPr>
          <a:xfrm>
            <a:off x="1180946" y="5619045"/>
            <a:ext cx="6840760" cy="1200329"/>
          </a:xfrm>
          <a:prstGeom prst="rect">
            <a:avLst/>
          </a:prstGeom>
          <a:noFill/>
        </p:spPr>
        <p:txBody>
          <a:bodyPr wrap="square" rtlCol="0">
            <a:spAutoFit/>
          </a:bodyPr>
          <a:lstStyle/>
          <a:p>
            <a:r>
              <a:rPr lang="de-DE" b="1" u="sng"/>
              <a:t>Gegebene Daten: </a:t>
            </a:r>
            <a:r>
              <a:rPr lang="de-DE"/>
              <a:t>(Samstag, 23.12.17)</a:t>
            </a:r>
          </a:p>
          <a:p>
            <a:r>
              <a:rPr lang="de-DE"/>
              <a:t>Windgeschwindigkeit von 11 m/s, Südostwind</a:t>
            </a:r>
          </a:p>
          <a:p>
            <a:r>
              <a:rPr lang="de-DE"/>
              <a:t>Einwirkzeit der Windgeschwindigkeit von 1h und 20 min</a:t>
            </a:r>
          </a:p>
          <a:p>
            <a:endParaRPr lang="de-DE"/>
          </a:p>
        </p:txBody>
      </p:sp>
      <p:sp>
        <p:nvSpPr>
          <p:cNvPr id="10" name="Textfeld 9"/>
          <p:cNvSpPr txBox="1"/>
          <p:nvPr/>
        </p:nvSpPr>
        <p:spPr>
          <a:xfrm>
            <a:off x="1259632" y="5445224"/>
            <a:ext cx="6336704" cy="230832"/>
          </a:xfrm>
          <a:prstGeom prst="rect">
            <a:avLst/>
          </a:prstGeom>
          <a:noFill/>
        </p:spPr>
        <p:txBody>
          <a:bodyPr wrap="square" rtlCol="0">
            <a:spAutoFit/>
          </a:bodyPr>
          <a:lstStyle/>
          <a:p>
            <a:r>
              <a:rPr lang="de-DE" sz="900"/>
              <a:t>Abbildung 6</a:t>
            </a:r>
            <a:endParaRPr lang="de-DE"/>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555776" y="188640"/>
            <a:ext cx="3456384" cy="489297"/>
          </a:xfrm>
        </p:spPr>
        <p:txBody>
          <a:bodyPr>
            <a:normAutofit fontScale="90000"/>
          </a:bodyPr>
          <a:lstStyle/>
          <a:p>
            <a:pPr algn="ctr"/>
            <a:r>
              <a:rPr lang="de-DE"/>
              <a:t>Meereswellen</a:t>
            </a:r>
          </a:p>
        </p:txBody>
      </p:sp>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sp>
        <p:nvSpPr>
          <p:cNvPr id="9" name="Textfeld 8"/>
          <p:cNvSpPr txBox="1"/>
          <p:nvPr/>
        </p:nvSpPr>
        <p:spPr>
          <a:xfrm>
            <a:off x="0" y="692696"/>
            <a:ext cx="3168352" cy="369332"/>
          </a:xfrm>
          <a:prstGeom prst="rect">
            <a:avLst/>
          </a:prstGeom>
          <a:solidFill>
            <a:schemeClr val="bg1">
              <a:lumMod val="65000"/>
            </a:schemeClr>
          </a:solidFill>
        </p:spPr>
        <p:txBody>
          <a:bodyPr wrap="square" rtlCol="0">
            <a:spAutoFit/>
          </a:bodyPr>
          <a:lstStyle/>
          <a:p>
            <a:r>
              <a:rPr lang="de-DE"/>
              <a:t>Beispielstandort </a:t>
            </a:r>
            <a:r>
              <a:rPr lang="de-DE" b="1" err="1"/>
              <a:t>Laboe</a:t>
            </a:r>
            <a:endParaRPr lang="de-DE" b="1"/>
          </a:p>
        </p:txBody>
      </p:sp>
      <p:sp>
        <p:nvSpPr>
          <p:cNvPr id="15" name="Textfeld 14"/>
          <p:cNvSpPr txBox="1"/>
          <p:nvPr/>
        </p:nvSpPr>
        <p:spPr>
          <a:xfrm>
            <a:off x="0" y="1772816"/>
            <a:ext cx="6876256" cy="1508105"/>
          </a:xfrm>
          <a:prstGeom prst="rect">
            <a:avLst/>
          </a:prstGeom>
          <a:solidFill>
            <a:schemeClr val="bg1">
              <a:lumMod val="65000"/>
            </a:schemeClr>
          </a:solidFill>
        </p:spPr>
        <p:txBody>
          <a:bodyPr wrap="square" rtlCol="0">
            <a:spAutoFit/>
          </a:bodyPr>
          <a:lstStyle/>
          <a:p>
            <a:r>
              <a:rPr lang="de-DE" b="1" u="sng"/>
              <a:t>Gegebene Daten: </a:t>
            </a:r>
            <a:r>
              <a:rPr lang="de-DE"/>
              <a:t>(Samstag, 23.12.17)</a:t>
            </a:r>
          </a:p>
          <a:p>
            <a:r>
              <a:rPr lang="de-DE"/>
              <a:t> Windgeschwindigkeit von </a:t>
            </a:r>
            <a:r>
              <a:rPr lang="de-DE" sz="2800"/>
              <a:t>11 m/s</a:t>
            </a:r>
            <a:r>
              <a:rPr lang="de-DE"/>
              <a:t>, Südostwind</a:t>
            </a:r>
          </a:p>
          <a:p>
            <a:r>
              <a:rPr lang="de-DE"/>
              <a:t>Einwirkzeit der Windgeschwindigkeit von </a:t>
            </a:r>
            <a:r>
              <a:rPr lang="de-DE" sz="2800"/>
              <a:t>1h und 20 min</a:t>
            </a:r>
          </a:p>
          <a:p>
            <a:endParaRPr lang="de-DE"/>
          </a:p>
        </p:txBody>
      </p:sp>
      <p:pic>
        <p:nvPicPr>
          <p:cNvPr id="10"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7" name="Textfeld 6"/>
          <p:cNvSpPr txBox="1"/>
          <p:nvPr/>
        </p:nvSpPr>
        <p:spPr>
          <a:xfrm>
            <a:off x="0" y="4509120"/>
            <a:ext cx="6048672" cy="1754326"/>
          </a:xfrm>
          <a:prstGeom prst="rect">
            <a:avLst/>
          </a:prstGeom>
          <a:solidFill>
            <a:schemeClr val="bg1">
              <a:lumMod val="65000"/>
            </a:schemeClr>
          </a:solidFill>
        </p:spPr>
        <p:txBody>
          <a:bodyPr wrap="square" rtlCol="0">
            <a:spAutoFit/>
          </a:bodyPr>
          <a:lstStyle/>
          <a:p>
            <a:r>
              <a:rPr lang="de-DE" b="1" u="sng"/>
              <a:t>Gesuchte Daten: </a:t>
            </a:r>
            <a:endParaRPr lang="de-DE"/>
          </a:p>
          <a:p>
            <a:r>
              <a:rPr lang="de-DE"/>
              <a:t> </a:t>
            </a:r>
            <a:r>
              <a:rPr lang="de-DE" sz="2400"/>
              <a:t>Wellenhöhe</a:t>
            </a:r>
          </a:p>
          <a:p>
            <a:r>
              <a:rPr lang="de-DE" sz="2400"/>
              <a:t>Wellenperiode</a:t>
            </a:r>
          </a:p>
          <a:p>
            <a:r>
              <a:rPr lang="de-DE" sz="2400" err="1"/>
              <a:t>Fetchlänge</a:t>
            </a:r>
            <a:r>
              <a:rPr lang="de-DE" sz="2400"/>
              <a:t>  F (im Tiefwasser)</a:t>
            </a:r>
          </a:p>
          <a:p>
            <a:endParaRPr lang="de-DE"/>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0" y="3645024"/>
            <a:ext cx="9144000" cy="646331"/>
          </a:xfrm>
          <a:prstGeom prst="rect">
            <a:avLst/>
          </a:prstGeom>
          <a:solidFill>
            <a:schemeClr val="bg1"/>
          </a:solidFill>
        </p:spPr>
        <p:txBody>
          <a:bodyPr wrap="square" rtlCol="0">
            <a:spAutoFit/>
          </a:bodyPr>
          <a:lstStyle/>
          <a:p>
            <a:endParaRPr lang="de-DE"/>
          </a:p>
          <a:p>
            <a:endParaRPr lang="de-DE"/>
          </a:p>
        </p:txBody>
      </p:sp>
      <p:pic>
        <p:nvPicPr>
          <p:cNvPr id="9" name="Picture 2" descr="Ähnliches Foto"/>
          <p:cNvPicPr>
            <a:picLocks noChangeAspect="1" noChangeArrowheads="1"/>
          </p:cNvPicPr>
          <p:nvPr/>
        </p:nvPicPr>
        <p:blipFill>
          <a:blip r:embed="rId2" cstate="print"/>
          <a:srcRect/>
          <a:stretch>
            <a:fillRect/>
          </a:stretch>
        </p:blipFill>
        <p:spPr bwMode="auto">
          <a:xfrm>
            <a:off x="0" y="3645024"/>
            <a:ext cx="9144000" cy="3212976"/>
          </a:xfrm>
          <a:prstGeom prst="rect">
            <a:avLst/>
          </a:prstGeom>
          <a:noFill/>
        </p:spPr>
      </p:pic>
      <p:sp>
        <p:nvSpPr>
          <p:cNvPr id="2" name="Titel 1"/>
          <p:cNvSpPr>
            <a:spLocks noGrp="1"/>
          </p:cNvSpPr>
          <p:nvPr>
            <p:ph type="ctrTitle"/>
          </p:nvPr>
        </p:nvSpPr>
        <p:spPr>
          <a:xfrm>
            <a:off x="2555776" y="188640"/>
            <a:ext cx="3456384" cy="489297"/>
          </a:xfrm>
        </p:spPr>
        <p:txBody>
          <a:bodyPr>
            <a:normAutofit fontScale="90000"/>
          </a:bodyPr>
          <a:lstStyle/>
          <a:p>
            <a:pPr algn="ctr"/>
            <a:r>
              <a:rPr lang="de-DE"/>
              <a:t>Meereswellen</a:t>
            </a:r>
          </a:p>
        </p:txBody>
      </p:sp>
      <p:sp>
        <p:nvSpPr>
          <p:cNvPr id="11" name="Textfeld 10"/>
          <p:cNvSpPr txBox="1"/>
          <p:nvPr/>
        </p:nvSpPr>
        <p:spPr>
          <a:xfrm>
            <a:off x="0" y="692696"/>
            <a:ext cx="3203848" cy="369332"/>
          </a:xfrm>
          <a:prstGeom prst="rect">
            <a:avLst/>
          </a:prstGeom>
          <a:solidFill>
            <a:schemeClr val="bg1">
              <a:lumMod val="65000"/>
            </a:schemeClr>
          </a:solidFill>
        </p:spPr>
        <p:txBody>
          <a:bodyPr wrap="square" rtlCol="0">
            <a:spAutoFit/>
          </a:bodyPr>
          <a:lstStyle/>
          <a:p>
            <a:r>
              <a:rPr lang="de-DE"/>
              <a:t>Beispielstandort </a:t>
            </a:r>
            <a:r>
              <a:rPr lang="de-DE" b="1" err="1"/>
              <a:t>Laboe</a:t>
            </a:r>
            <a:endParaRPr lang="de-DE" b="1"/>
          </a:p>
        </p:txBody>
      </p:sp>
      <p:sp>
        <p:nvSpPr>
          <p:cNvPr id="12" name="Textfeld 11"/>
          <p:cNvSpPr txBox="1"/>
          <p:nvPr/>
        </p:nvSpPr>
        <p:spPr>
          <a:xfrm>
            <a:off x="0" y="1268760"/>
            <a:ext cx="3203848" cy="1477328"/>
          </a:xfrm>
          <a:prstGeom prst="rect">
            <a:avLst/>
          </a:prstGeom>
          <a:solidFill>
            <a:schemeClr val="bg1">
              <a:lumMod val="65000"/>
            </a:schemeClr>
          </a:solidFill>
        </p:spPr>
        <p:txBody>
          <a:bodyPr wrap="square" rtlCol="0">
            <a:spAutoFit/>
          </a:bodyPr>
          <a:lstStyle/>
          <a:p>
            <a:r>
              <a:rPr lang="de-DE" b="1" u="sng"/>
              <a:t>Gesuchte Daten: </a:t>
            </a:r>
            <a:endParaRPr lang="de-DE"/>
          </a:p>
          <a:p>
            <a:r>
              <a:rPr lang="de-DE"/>
              <a:t> Wellenhöhe</a:t>
            </a:r>
          </a:p>
          <a:p>
            <a:r>
              <a:rPr lang="de-DE"/>
              <a:t>Wellenperiode</a:t>
            </a:r>
          </a:p>
          <a:p>
            <a:r>
              <a:rPr lang="de-DE" err="1"/>
              <a:t>Fetchlänge</a:t>
            </a:r>
            <a:r>
              <a:rPr lang="de-DE"/>
              <a:t>  F (im Tiefwasser)</a:t>
            </a:r>
          </a:p>
          <a:p>
            <a:endParaRPr lang="de-DE"/>
          </a:p>
        </p:txBody>
      </p:sp>
      <p:grpSp>
        <p:nvGrpSpPr>
          <p:cNvPr id="18" name="Gruppieren 17"/>
          <p:cNvGrpSpPr/>
          <p:nvPr/>
        </p:nvGrpSpPr>
        <p:grpSpPr>
          <a:xfrm>
            <a:off x="1187624" y="3645024"/>
            <a:ext cx="6049544" cy="2677656"/>
            <a:chOff x="1187624" y="3645024"/>
            <a:chExt cx="6049544" cy="2677656"/>
          </a:xfrm>
        </p:grpSpPr>
        <p:sp>
          <p:nvSpPr>
            <p:cNvPr id="10" name="Textfeld 9"/>
            <p:cNvSpPr txBox="1"/>
            <p:nvPr/>
          </p:nvSpPr>
          <p:spPr>
            <a:xfrm>
              <a:off x="1187624" y="3645024"/>
              <a:ext cx="6048672" cy="2677656"/>
            </a:xfrm>
            <a:prstGeom prst="rect">
              <a:avLst/>
            </a:prstGeom>
            <a:solidFill>
              <a:schemeClr val="bg1">
                <a:lumMod val="65000"/>
              </a:schemeClr>
            </a:solidFill>
          </p:spPr>
          <p:txBody>
            <a:bodyPr wrap="square" rtlCol="0">
              <a:spAutoFit/>
            </a:bodyPr>
            <a:lstStyle/>
            <a:p>
              <a:r>
                <a:rPr lang="de-DE" sz="2400" b="1" u="sng"/>
                <a:t>1.2. Windspannungsfaktor</a:t>
              </a:r>
            </a:p>
            <a:p>
              <a:pPr marL="342900" indent="-342900">
                <a:buAutoNum type="arabicPeriod"/>
              </a:pPr>
              <a:r>
                <a:rPr lang="de-DE"/>
                <a:t>Grundformel:</a:t>
              </a:r>
            </a:p>
            <a:p>
              <a:pPr marL="342900" indent="-342900">
                <a:buAutoNum type="arabicPeriod"/>
              </a:pPr>
              <a:endParaRPr lang="de-DE"/>
            </a:p>
            <a:p>
              <a:pPr marL="342900" indent="-342900">
                <a:buAutoNum type="arabicPeriod"/>
              </a:pPr>
              <a:endParaRPr lang="de-DE"/>
            </a:p>
            <a:p>
              <a:pPr marL="342900" indent="-342900">
                <a:buAutoNum type="arabicPeriod"/>
              </a:pPr>
              <a:endParaRPr lang="de-DE"/>
            </a:p>
            <a:p>
              <a:pPr marL="342900" indent="-342900">
                <a:buAutoNum type="arabicPeriod"/>
              </a:pPr>
              <a:endParaRPr lang="de-DE"/>
            </a:p>
            <a:p>
              <a:pPr marL="342900" indent="-342900">
                <a:buAutoNum type="arabicPeriod"/>
              </a:pPr>
              <a:r>
                <a:rPr lang="de-DE"/>
                <a:t> Werte einsetzten:</a:t>
              </a:r>
            </a:p>
            <a:p>
              <a:endParaRPr lang="de-DE" b="1" u="sng"/>
            </a:p>
            <a:p>
              <a:endParaRPr lang="de-DE" b="1" u="sng"/>
            </a:p>
          </p:txBody>
        </p:sp>
        <p:grpSp>
          <p:nvGrpSpPr>
            <p:cNvPr id="17" name="Gruppieren 16"/>
            <p:cNvGrpSpPr/>
            <p:nvPr/>
          </p:nvGrpSpPr>
          <p:grpSpPr>
            <a:xfrm>
              <a:off x="3851920" y="4077072"/>
              <a:ext cx="3385248" cy="2232248"/>
              <a:chOff x="3851920" y="4077072"/>
              <a:chExt cx="3385248" cy="2232248"/>
            </a:xfrm>
          </p:grpSpPr>
          <p:pic>
            <p:nvPicPr>
              <p:cNvPr id="1027" name="Picture 3"/>
              <p:cNvPicPr>
                <a:picLocks noChangeAspect="1" noChangeArrowheads="1"/>
              </p:cNvPicPr>
              <p:nvPr/>
            </p:nvPicPr>
            <p:blipFill>
              <a:blip r:embed="rId3" cstate="print"/>
              <a:srcRect/>
              <a:stretch>
                <a:fillRect/>
              </a:stretch>
            </p:blipFill>
            <p:spPr bwMode="auto">
              <a:xfrm>
                <a:off x="3851920" y="5445224"/>
                <a:ext cx="3384376" cy="864096"/>
              </a:xfrm>
              <a:prstGeom prst="rect">
                <a:avLst/>
              </a:prstGeom>
              <a:noFill/>
              <a:ln w="9525">
                <a:noFill/>
                <a:miter lim="800000"/>
                <a:headEnd/>
                <a:tailEnd/>
              </a:ln>
            </p:spPr>
          </p:pic>
          <p:grpSp>
            <p:nvGrpSpPr>
              <p:cNvPr id="15" name="Gruppieren 14"/>
              <p:cNvGrpSpPr/>
              <p:nvPr/>
            </p:nvGrpSpPr>
            <p:grpSpPr>
              <a:xfrm>
                <a:off x="3851920" y="4077072"/>
                <a:ext cx="3385248" cy="864096"/>
                <a:chOff x="3851920" y="4077072"/>
                <a:chExt cx="3385248" cy="864096"/>
              </a:xfrm>
            </p:grpSpPr>
            <p:pic>
              <p:nvPicPr>
                <p:cNvPr id="1026" name="Picture 2"/>
                <p:cNvPicPr>
                  <a:picLocks noChangeAspect="1" noChangeArrowheads="1"/>
                </p:cNvPicPr>
                <p:nvPr/>
              </p:nvPicPr>
              <p:blipFill>
                <a:blip r:embed="rId4" cstate="print"/>
                <a:srcRect/>
                <a:stretch>
                  <a:fillRect/>
                </a:stretch>
              </p:blipFill>
              <p:spPr bwMode="auto">
                <a:xfrm>
                  <a:off x="3851920" y="4090020"/>
                  <a:ext cx="3385248" cy="851148"/>
                </a:xfrm>
                <a:prstGeom prst="rect">
                  <a:avLst/>
                </a:prstGeom>
                <a:noFill/>
                <a:ln w="9525">
                  <a:noFill/>
                  <a:miter lim="800000"/>
                  <a:headEnd/>
                  <a:tailEnd/>
                </a:ln>
              </p:spPr>
            </p:pic>
            <p:sp>
              <p:nvSpPr>
                <p:cNvPr id="13" name="Rechteck 12"/>
                <p:cNvSpPr/>
                <p:nvPr/>
              </p:nvSpPr>
              <p:spPr>
                <a:xfrm>
                  <a:off x="5796136" y="4077072"/>
                  <a:ext cx="1440160" cy="8640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grpSp>
    </p:spTree>
  </p:cSld>
  <p:clrMapOvr>
    <a:masterClrMapping/>
  </p:clrMapOvr>
  <p:transition spd="med">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hea">
  <a:themeElements>
    <a:clrScheme name="Rhea">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Rhea">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Rhea">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0</TotalTime>
  <Words>2040</Words>
  <Application>Microsoft Macintosh PowerPoint</Application>
  <PresentationFormat>Bildschirmpräsentation (4:3)</PresentationFormat>
  <Paragraphs>398</Paragraphs>
  <Slides>57</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57</vt:i4>
      </vt:variant>
    </vt:vector>
  </HeadingPairs>
  <TitlesOfParts>
    <vt:vector size="63" baseType="lpstr">
      <vt:lpstr>Arial</vt:lpstr>
      <vt:lpstr>Calibri</vt:lpstr>
      <vt:lpstr>Georgia</vt:lpstr>
      <vt:lpstr>Trebuchet MS</vt:lpstr>
      <vt:lpstr>Wingdings 2</vt:lpstr>
      <vt:lpstr>Rhea</vt:lpstr>
      <vt:lpstr>Meereswellenvorhersagesysteme und deren Verwendung in der Finanz-/Energienbranche</vt:lpstr>
      <vt:lpstr>Meereswellen</vt:lpstr>
      <vt:lpstr>Meereswellen</vt:lpstr>
      <vt:lpstr>Meereswellen</vt:lpstr>
      <vt:lpstr>Meereswellen</vt:lpstr>
      <vt:lpstr>Meereswellen</vt:lpstr>
      <vt:lpstr>Meereswellen</vt:lpstr>
      <vt:lpstr>Meereswellen</vt:lpstr>
      <vt:lpstr>Meereswellen</vt:lpstr>
      <vt:lpstr>Meereswellen</vt:lpstr>
      <vt:lpstr>Meereswellen</vt:lpstr>
      <vt:lpstr>Meereswellen</vt:lpstr>
      <vt:lpstr>Meereswellen</vt:lpstr>
      <vt:lpstr>Meereswellen</vt:lpstr>
      <vt:lpstr>Meereswellen</vt:lpstr>
      <vt:lpstr>Meereswellen</vt:lpstr>
      <vt:lpstr>Meereswellen</vt:lpstr>
      <vt:lpstr>Meereswellen</vt:lpstr>
      <vt:lpstr>Meereswellen</vt:lpstr>
      <vt:lpstr>Meereswellen</vt:lpstr>
      <vt:lpstr>Meereswellen</vt:lpstr>
      <vt:lpstr>Meereswellen</vt:lpstr>
      <vt:lpstr>Meereswellen</vt:lpstr>
      <vt:lpstr>Meereswellen</vt:lpstr>
      <vt:lpstr>Meereswellen</vt:lpstr>
      <vt:lpstr>Meereswellen</vt:lpstr>
      <vt:lpstr>Meereswellen</vt:lpstr>
      <vt:lpstr>Wetterprognosemodelle</vt:lpstr>
      <vt:lpstr>Wetterprognosemodelle</vt:lpstr>
      <vt:lpstr>Wetterprognosemodelle</vt:lpstr>
      <vt:lpstr>Wetterprognosemodelle</vt:lpstr>
      <vt:lpstr>Wetterprognosemodelle</vt:lpstr>
      <vt:lpstr>Wetterprognosemodelle</vt:lpstr>
      <vt:lpstr>Wetterprognosemodelle</vt:lpstr>
      <vt:lpstr>Wetterprognosemodelle</vt:lpstr>
      <vt:lpstr>Wetterprognosemodelle</vt:lpstr>
      <vt:lpstr>Wetterprognosemodelle</vt:lpstr>
      <vt:lpstr>Wetterprognosemodelle</vt:lpstr>
      <vt:lpstr>Wetterprognosemodelle</vt:lpstr>
      <vt:lpstr>Wetterprognosemodelle</vt:lpstr>
      <vt:lpstr>Wetterprognosemodelle</vt:lpstr>
      <vt:lpstr>Wetterprognosemodelle</vt:lpstr>
      <vt:lpstr>Wetterprognosemodelle</vt:lpstr>
      <vt:lpstr>Wetterprognosemodelle</vt:lpstr>
      <vt:lpstr>Wetterprognosemodelle</vt:lpstr>
      <vt:lpstr>Wetterprognosemodelle</vt:lpstr>
      <vt:lpstr>Wetterprognosemodelle</vt:lpstr>
      <vt:lpstr>Wetterprognosemodelle</vt:lpstr>
      <vt:lpstr>Wetterprognosemodelle</vt:lpstr>
      <vt:lpstr>Wetterprognosemodelle</vt:lpstr>
      <vt:lpstr>Wetterprognosemodelle</vt:lpstr>
      <vt:lpstr>Wetterprognosemodelle</vt:lpstr>
      <vt:lpstr>Wetterprognosemodelle</vt:lpstr>
      <vt:lpstr>Wetterprognosemodelle</vt:lpstr>
      <vt:lpstr>Wetterprognosemodelle</vt:lpstr>
      <vt:lpstr>Wetterprognosemodelle</vt:lpstr>
      <vt:lpstr>Meereswellen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Robert</dc:creator>
  <cp:lastModifiedBy>Robert Hennings</cp:lastModifiedBy>
  <cp:revision>186</cp:revision>
  <dcterms:created xsi:type="dcterms:W3CDTF">2017-12-11T20:21:53Z</dcterms:created>
  <dcterms:modified xsi:type="dcterms:W3CDTF">2021-01-17T18:59:46Z</dcterms:modified>
</cp:coreProperties>
</file>